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16"/>
  </p:notesMasterIdLst>
  <p:handoutMasterIdLst>
    <p:handoutMasterId r:id="rId17"/>
  </p:handoutMasterIdLst>
  <p:sldIdLst>
    <p:sldId id="342" r:id="rId2"/>
    <p:sldId id="349" r:id="rId3"/>
    <p:sldId id="333" r:id="rId4"/>
    <p:sldId id="335" r:id="rId5"/>
    <p:sldId id="271" r:id="rId6"/>
    <p:sldId id="337" r:id="rId7"/>
    <p:sldId id="264" r:id="rId8"/>
    <p:sldId id="344" r:id="rId9"/>
    <p:sldId id="348" r:id="rId10"/>
    <p:sldId id="345" r:id="rId11"/>
    <p:sldId id="273" r:id="rId12"/>
    <p:sldId id="346" r:id="rId13"/>
    <p:sldId id="315" r:id="rId14"/>
    <p:sldId id="339" r:id="rId1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0500"/>
    <a:srgbClr val="FF0000"/>
    <a:srgbClr val="CC3300"/>
    <a:srgbClr val="66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93" autoAdjust="0"/>
    <p:restoredTop sz="91156" autoAdjust="0"/>
  </p:normalViewPr>
  <p:slideViewPr>
    <p:cSldViewPr>
      <p:cViewPr varScale="1">
        <p:scale>
          <a:sx n="67" d="100"/>
          <a:sy n="67" d="100"/>
        </p:scale>
        <p:origin x="113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1879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507" y="4415830"/>
            <a:ext cx="5141387" cy="41826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06" tIns="45294" rIns="92206" bIns="452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704850"/>
            <a:ext cx="4629150" cy="3471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9763598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9F0B-FA5C-4A08-8496-D1DCBF5F09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CE798-99F2-49ED-B398-7E5EDBDD38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CDAEB-9B19-4658-9A45-3E7B82D939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A52FF-B7F0-4BE4-8B15-B4A6F611A4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D88BE-BADB-4A38-9AC1-766690154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BE17F74-2E85-44FC-B605-5A4089DD38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9339-6D2F-4B2B-899A-3170A7DA5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26291-87D5-46C4-ABC0-8C47B7A6A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D7EA2-6BF9-479E-89B9-D43B66131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A725-A83F-4F0C-8771-9EDCE8D5DB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0500-61B6-47E9-A416-4082A6BE1A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9D1A7-20BD-4A74-8DC8-01154D396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3135F4D-0E3D-4763-A4CE-6C3E65210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</p:sldLayoutIdLst>
  <p:transition>
    <p:random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m.ed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epsne.org/careerawarenessprogra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khornweb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57200" y="1676400"/>
            <a:ext cx="8229600" cy="18288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accent3"/>
                </a:solidFill>
              </a:rPr>
              <a:t>What will you do after high school?</a:t>
            </a:r>
          </a:p>
        </p:txBody>
      </p:sp>
      <p:pic>
        <p:nvPicPr>
          <p:cNvPr id="5124" name="Picture 4" descr="gradu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57200"/>
            <a:ext cx="3276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WordArt 7"/>
          <p:cNvSpPr>
            <a:spLocks noChangeArrowheads="1" noChangeShapeType="1" noTextEdit="1"/>
          </p:cNvSpPr>
          <p:nvPr/>
        </p:nvSpPr>
        <p:spPr bwMode="auto">
          <a:xfrm>
            <a:off x="1828800" y="4648200"/>
            <a:ext cx="2590800" cy="471488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6" lon="19439995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20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Georgia" pitchFamily="18" charset="0"/>
              </a:rPr>
              <a:t>Military</a:t>
            </a:r>
          </a:p>
        </p:txBody>
      </p:sp>
      <p:sp>
        <p:nvSpPr>
          <p:cNvPr id="5126" name="WordArt 8"/>
          <p:cNvSpPr>
            <a:spLocks noChangeArrowheads="1" noChangeShapeType="1" noTextEdit="1"/>
          </p:cNvSpPr>
          <p:nvPr/>
        </p:nvSpPr>
        <p:spPr bwMode="auto">
          <a:xfrm>
            <a:off x="1447800" y="3505200"/>
            <a:ext cx="3733800" cy="61912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Four Year College/University</a:t>
            </a:r>
          </a:p>
        </p:txBody>
      </p:sp>
      <p:sp>
        <p:nvSpPr>
          <p:cNvPr id="5127" name="WordArt 9"/>
          <p:cNvSpPr>
            <a:spLocks noChangeArrowheads="1" noChangeShapeType="1" noTextEdit="1"/>
          </p:cNvSpPr>
          <p:nvPr/>
        </p:nvSpPr>
        <p:spPr bwMode="auto">
          <a:xfrm>
            <a:off x="5791200" y="4114800"/>
            <a:ext cx="2362200" cy="476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Community College</a:t>
            </a:r>
          </a:p>
        </p:txBody>
      </p:sp>
      <p:sp>
        <p:nvSpPr>
          <p:cNvPr id="5128" name="WordArt 10"/>
          <p:cNvSpPr>
            <a:spLocks noChangeArrowheads="1" noChangeShapeType="1" noTextEdit="1"/>
          </p:cNvSpPr>
          <p:nvPr/>
        </p:nvSpPr>
        <p:spPr bwMode="auto">
          <a:xfrm>
            <a:off x="4648200" y="4800600"/>
            <a:ext cx="1819275" cy="46037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Career</a:t>
            </a:r>
          </a:p>
        </p:txBody>
      </p:sp>
      <p:sp>
        <p:nvSpPr>
          <p:cNvPr id="5129" name="WordArt 11" descr="Narrow vertical"/>
          <p:cNvSpPr>
            <a:spLocks noChangeArrowheads="1" noChangeShapeType="1" noTextEdit="1"/>
          </p:cNvSpPr>
          <p:nvPr/>
        </p:nvSpPr>
        <p:spPr bwMode="auto">
          <a:xfrm>
            <a:off x="2286000" y="5562600"/>
            <a:ext cx="2800350" cy="6096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16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Technical School</a:t>
            </a: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>
                <a:solidFill>
                  <a:schemeClr val="accent3"/>
                </a:solidFill>
              </a:rPr>
              <a:t>Step 4: Ask for letters of recommendation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sz="3200" dirty="0">
                <a:solidFill>
                  <a:schemeClr val="accent3"/>
                </a:solidFill>
              </a:rPr>
              <a:t>(as needed)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>
                <a:latin typeface="Book Antiqua" pitchFamily="18" charset="0"/>
              </a:rPr>
              <a:t>Identify adults who will give you a positive recommendation.  Who knows you best?  Counselors, teachers, coaches, employers? 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b="1" dirty="0">
              <a:latin typeface="Book Antiqua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>
                <a:latin typeface="Book Antiqua" pitchFamily="18" charset="0"/>
              </a:rPr>
              <a:t>Provide a minimum of two weeks notice. 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b="1" dirty="0">
              <a:latin typeface="Book Antiqua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>
                <a:latin typeface="Book Antiqua" pitchFamily="18" charset="0"/>
              </a:rPr>
              <a:t>It is YOUR responsibility to check with your counselor to determine if the letter has been uploaded to your </a:t>
            </a:r>
            <a:r>
              <a:rPr lang="en-US" sz="2400" b="1" dirty="0" err="1">
                <a:latin typeface="Book Antiqua" pitchFamily="18" charset="0"/>
              </a:rPr>
              <a:t>Naviance</a:t>
            </a:r>
            <a:r>
              <a:rPr lang="en-US" sz="2400" b="1" dirty="0">
                <a:latin typeface="Book Antiqua" pitchFamily="18" charset="0"/>
              </a:rPr>
              <a:t> account.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b="1" dirty="0">
              <a:latin typeface="Book Antiqua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>
                <a:latin typeface="Book Antiqua" pitchFamily="18" charset="0"/>
              </a:rPr>
              <a:t>Provide the person writing your letter with a list of your accomplishments.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b="1" dirty="0">
              <a:latin typeface="Book Antiqua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>
                <a:latin typeface="Book Antiqua" pitchFamily="18" charset="0"/>
              </a:rPr>
              <a:t>Write a </a:t>
            </a:r>
            <a:r>
              <a:rPr lang="en-US" sz="2400" b="1" i="1" dirty="0">
                <a:latin typeface="Book Antiqua" pitchFamily="18" charset="0"/>
              </a:rPr>
              <a:t>thank you note</a:t>
            </a:r>
            <a:r>
              <a:rPr lang="en-US" sz="2400" b="1" dirty="0">
                <a:latin typeface="Book Antiqua" pitchFamily="18" charset="0"/>
              </a:rPr>
              <a:t> when the letter is complete.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b="1" dirty="0">
              <a:latin typeface="Book Antiqua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b="1" dirty="0">
              <a:solidFill>
                <a:schemeClr val="folHlink"/>
              </a:solidFill>
              <a:latin typeface="Book Antiqua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400" dirty="0">
              <a:solidFill>
                <a:schemeClr val="folHlink"/>
              </a:solidFill>
              <a:latin typeface="Times New Roman" pitchFamily="18" charset="0"/>
            </a:endParaRPr>
          </a:p>
        </p:txBody>
      </p:sp>
      <p:pic>
        <p:nvPicPr>
          <p:cNvPr id="11268" name="Picture 4" descr="thankyo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7536" y="5806440"/>
            <a:ext cx="990600" cy="100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3"/>
                </a:solidFill>
              </a:rPr>
              <a:t>Step 5:  Request your Transcript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81000" y="1219200"/>
            <a:ext cx="8001000" cy="6172200"/>
          </a:xfrm>
          <a:noFill/>
          <a:ln/>
        </p:spPr>
        <p:txBody>
          <a:bodyPr lIns="90488" tIns="44450" rIns="90488" bIns="44450">
            <a:normAutofit/>
          </a:bodyPr>
          <a:lstStyle/>
          <a:p>
            <a:pPr lvl="1"/>
            <a:r>
              <a:rPr lang="en-US" sz="3200" b="1" dirty="0"/>
              <a:t>Let your counselor know after you have finished each application. </a:t>
            </a:r>
          </a:p>
          <a:p>
            <a:pPr lvl="1"/>
            <a:r>
              <a:rPr lang="en-US" sz="3200" b="1" dirty="0"/>
              <a:t>Check </a:t>
            </a:r>
            <a:r>
              <a:rPr lang="en-US" sz="3200" b="1" dirty="0" err="1"/>
              <a:t>Naviance</a:t>
            </a:r>
            <a:r>
              <a:rPr lang="en-US" sz="3200" b="1" dirty="0"/>
              <a:t> to see the status of your transcript</a:t>
            </a:r>
          </a:p>
          <a:p>
            <a:pPr lvl="2">
              <a:buNone/>
            </a:pPr>
            <a:endParaRPr lang="en-US" sz="2800" b="1" dirty="0"/>
          </a:p>
          <a:p>
            <a:pPr lvl="2"/>
            <a:endParaRPr lang="en-US" sz="2800" b="1" dirty="0"/>
          </a:p>
          <a:p>
            <a:pPr lvl="2"/>
            <a:endParaRPr lang="en-US" sz="2800" b="1" dirty="0"/>
          </a:p>
          <a:p>
            <a:pPr lvl="2"/>
            <a:endParaRPr lang="en-US" sz="2800" b="1" dirty="0"/>
          </a:p>
          <a:p>
            <a:pPr lvl="2"/>
            <a:endParaRPr lang="en-US" sz="2800" b="1" dirty="0"/>
          </a:p>
          <a:p>
            <a:pPr lvl="2"/>
            <a:endParaRPr lang="en-US" sz="2800" b="1" dirty="0"/>
          </a:p>
        </p:txBody>
      </p:sp>
      <p:pic>
        <p:nvPicPr>
          <p:cNvPr id="25604" name="Picture 4" descr="C:\Documents and Settings\jgosnell\Local Settings\Temporary Internet Files\Content.IE5\VZJRQZT0\MP90017497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3429000"/>
            <a:ext cx="3657600" cy="24384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31372" y="-1637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accent3"/>
                </a:solidFill>
              </a:rPr>
              <a:t>Other Considerations</a:t>
            </a:r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89794" y="1383714"/>
            <a:ext cx="8229600" cy="470916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>
                <a:latin typeface="Arial Black" pitchFamily="34" charset="0"/>
              </a:rPr>
              <a:t>         S</a:t>
            </a:r>
            <a:r>
              <a:rPr lang="en-US" b="1" dirty="0">
                <a:latin typeface="Book Antiqua" pitchFamily="18" charset="0"/>
              </a:rPr>
              <a:t>cholarships and Funding</a:t>
            </a:r>
          </a:p>
          <a:p>
            <a:pPr lvl="2" eaLnBrk="1" hangingPunct="1">
              <a:defRPr/>
            </a:pPr>
            <a:r>
              <a:rPr lang="en-US" b="1" dirty="0">
                <a:latin typeface="Book Antiqua" pitchFamily="18" charset="0"/>
              </a:rPr>
              <a:t>Use </a:t>
            </a:r>
            <a:r>
              <a:rPr lang="en-US" b="1" dirty="0" err="1">
                <a:latin typeface="Book Antiqua" pitchFamily="18" charset="0"/>
              </a:rPr>
              <a:t>Naviance</a:t>
            </a:r>
            <a:r>
              <a:rPr lang="en-US" b="1" dirty="0">
                <a:latin typeface="Book Antiqua" pitchFamily="18" charset="0"/>
              </a:rPr>
              <a:t> to search for scholarships </a:t>
            </a:r>
          </a:p>
          <a:p>
            <a:pPr lvl="2" eaLnBrk="1" hangingPunct="1">
              <a:defRPr/>
            </a:pPr>
            <a:r>
              <a:rPr lang="en-US" b="1" dirty="0">
                <a:latin typeface="Book Antiqua" pitchFamily="18" charset="0"/>
              </a:rPr>
              <a:t>Apply throughout your senior year. </a:t>
            </a:r>
          </a:p>
          <a:p>
            <a:pPr lvl="2" eaLnBrk="1" hangingPunct="1">
              <a:defRPr/>
            </a:pPr>
            <a:r>
              <a:rPr lang="en-US" b="1" dirty="0">
                <a:latin typeface="Book Antiqua" pitchFamily="18" charset="0"/>
              </a:rPr>
              <a:t>Senior grades will be looked at by colleges &amp; for scholarships.</a:t>
            </a:r>
          </a:p>
          <a:p>
            <a:pPr marL="905256" lvl="2" indent="0" eaLnBrk="1" hangingPunct="1">
              <a:buNone/>
              <a:defRPr/>
            </a:pPr>
            <a:endParaRPr lang="en-US" b="1" dirty="0">
              <a:latin typeface="Book Antiqua" pitchFamily="18" charset="0"/>
            </a:endParaRPr>
          </a:p>
          <a:p>
            <a:pPr lvl="2" eaLnBrk="1" hangingPunct="1">
              <a:buFont typeface="Wingdings" pitchFamily="2" charset="2"/>
              <a:buNone/>
              <a:defRPr/>
            </a:pPr>
            <a:endParaRPr lang="en-US" b="1" dirty="0">
              <a:latin typeface="Book Antiqua" pitchFamily="18" charset="0"/>
            </a:endParaRP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b="1" dirty="0">
                <a:latin typeface="Book Antiqua" pitchFamily="18" charset="0"/>
              </a:rPr>
              <a:t>NCAA or NAIA</a:t>
            </a:r>
          </a:p>
          <a:p>
            <a:pPr lvl="2" eaLnBrk="1" hangingPunct="1">
              <a:defRPr/>
            </a:pPr>
            <a:r>
              <a:rPr lang="en-US" b="1" dirty="0">
                <a:latin typeface="Book Antiqua" pitchFamily="18" charset="0"/>
              </a:rPr>
              <a:t>See your counselor if planning to play college athletics</a:t>
            </a:r>
          </a:p>
          <a:p>
            <a:pPr lvl="2"/>
            <a:r>
              <a:rPr lang="en-US" sz="2000" b="1" dirty="0">
                <a:latin typeface="Book Antiqua" pitchFamily="18" charset="0"/>
                <a:cs typeface="Times New Roman" pitchFamily="18" charset="0"/>
              </a:rPr>
              <a:t>ACT scores must be sent directly from ACT</a:t>
            </a:r>
          </a:p>
          <a:p>
            <a:pPr marL="905256" lvl="2" indent="0" eaLnBrk="1" hangingPunct="1">
              <a:buNone/>
              <a:defRPr/>
            </a:pPr>
            <a:endParaRPr lang="en-US" dirty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600" dirty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>
              <a:latin typeface="Arial Black" pitchFamily="34" charset="0"/>
            </a:endParaRPr>
          </a:p>
        </p:txBody>
      </p:sp>
      <p:pic>
        <p:nvPicPr>
          <p:cNvPr id="12292" name="Picture 4" descr="j02220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008" y="506413"/>
            <a:ext cx="1779588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j028569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5068256"/>
            <a:ext cx="1096963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7" descr="j029976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1589" y="5828981"/>
            <a:ext cx="1065213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91589" y="3486090"/>
            <a:ext cx="8669383" cy="584775"/>
          </a:xfrm>
          <a:prstGeom prst="rect">
            <a:avLst/>
          </a:prstGeom>
          <a:solidFill>
            <a:schemeClr val="tx1"/>
          </a:solidFill>
          <a:ln w="57150">
            <a:solidFill>
              <a:srgbClr val="0505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CC3300"/>
                </a:solidFill>
                <a:latin typeface="Arial Black" pitchFamily="34" charset="0"/>
              </a:rPr>
              <a:t>Visit </a:t>
            </a:r>
            <a:r>
              <a:rPr lang="en-US" sz="1600" dirty="0" err="1">
                <a:solidFill>
                  <a:srgbClr val="CC3300"/>
                </a:solidFill>
                <a:latin typeface="Arial Black" pitchFamily="34" charset="0"/>
              </a:rPr>
              <a:t>Educationquest’s</a:t>
            </a:r>
            <a:r>
              <a:rPr lang="en-US" sz="1600" dirty="0">
                <a:solidFill>
                  <a:srgbClr val="CC3300"/>
                </a:solidFill>
                <a:latin typeface="Arial Black" pitchFamily="34" charset="0"/>
              </a:rPr>
              <a:t> website to register for virtual financial aid planning sessions: https://educationquestfoundation.clickmeeting.com/</a:t>
            </a:r>
          </a:p>
        </p:txBody>
      </p:sp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3600" b="0" dirty="0">
                <a:solidFill>
                  <a:schemeClr val="accent3"/>
                </a:solidFill>
                <a:latin typeface="Arial Black" pitchFamily="34" charset="0"/>
              </a:rPr>
              <a:t>Other Considerations</a:t>
            </a:r>
          </a:p>
        </p:txBody>
      </p:sp>
      <p:sp>
        <p:nvSpPr>
          <p:cNvPr id="166916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b="1" dirty="0"/>
              <a:t>Resume Builder</a:t>
            </a:r>
          </a:p>
          <a:p>
            <a:pPr lvl="1">
              <a:lnSpc>
                <a:spcPct val="80000"/>
              </a:lnSpc>
            </a:pPr>
            <a:r>
              <a:rPr lang="en-US" sz="2200" b="1" dirty="0"/>
              <a:t>www.educationquest.org</a:t>
            </a:r>
            <a:endParaRPr lang="en-US" sz="2200" b="1" dirty="0">
              <a:hlinkClick r:id="rId2"/>
            </a:endParaRPr>
          </a:p>
          <a:p>
            <a:pPr lvl="1">
              <a:lnSpc>
                <a:spcPct val="80000"/>
              </a:lnSpc>
            </a:pPr>
            <a:endParaRPr lang="en-US" sz="2000" b="1" dirty="0">
              <a:hlinkClick r:id="rId2"/>
            </a:endParaRPr>
          </a:p>
          <a:p>
            <a:pPr>
              <a:lnSpc>
                <a:spcPct val="80000"/>
              </a:lnSpc>
            </a:pPr>
            <a:r>
              <a:rPr lang="en-US" b="1" dirty="0"/>
              <a:t>Writing the Essay</a:t>
            </a:r>
          </a:p>
          <a:p>
            <a:pPr lvl="1">
              <a:lnSpc>
                <a:spcPct val="80000"/>
              </a:lnSpc>
            </a:pPr>
            <a:r>
              <a:rPr lang="en-US" sz="2200" b="1" dirty="0"/>
              <a:t>www.collegeboard.org</a:t>
            </a:r>
            <a:endParaRPr lang="en-US" sz="2200" b="1" dirty="0">
              <a:hlinkClick r:id="rId2"/>
            </a:endParaRPr>
          </a:p>
          <a:p>
            <a:pPr>
              <a:lnSpc>
                <a:spcPct val="80000"/>
              </a:lnSpc>
            </a:pPr>
            <a:endParaRPr lang="en-US" sz="1800" b="1" dirty="0"/>
          </a:p>
          <a:p>
            <a:pPr>
              <a:lnSpc>
                <a:spcPct val="80000"/>
              </a:lnSpc>
            </a:pPr>
            <a:r>
              <a:rPr lang="en-US" b="1" dirty="0"/>
              <a:t>Choosing a Major in College</a:t>
            </a:r>
          </a:p>
          <a:p>
            <a:pPr lvl="1">
              <a:lnSpc>
                <a:spcPct val="80000"/>
              </a:lnSpc>
            </a:pPr>
            <a:r>
              <a:rPr lang="en-US" sz="2200" b="1" dirty="0"/>
              <a:t>http://possibilities.unl.edu</a:t>
            </a:r>
          </a:p>
          <a:p>
            <a:pPr lvl="1">
              <a:lnSpc>
                <a:spcPct val="80000"/>
              </a:lnSpc>
            </a:pPr>
            <a:r>
              <a:rPr lang="en-US" sz="2200" b="1" dirty="0"/>
              <a:t>www.myplan.com</a:t>
            </a:r>
          </a:p>
          <a:p>
            <a:pPr lvl="1">
              <a:lnSpc>
                <a:spcPct val="80000"/>
              </a:lnSpc>
            </a:pPr>
            <a:r>
              <a:rPr lang="en-US" sz="2200" b="1" dirty="0"/>
              <a:t>www.nebraskacareerconnections.com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1800" b="1" dirty="0"/>
          </a:p>
          <a:p>
            <a:pPr>
              <a:lnSpc>
                <a:spcPct val="80000"/>
              </a:lnSpc>
            </a:pPr>
            <a:r>
              <a:rPr lang="en-US" b="1" dirty="0"/>
              <a:t>READ Daily Bulletins in your TA.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dirty="0"/>
          </a:p>
          <a:p>
            <a:pPr>
              <a:lnSpc>
                <a:spcPct val="80000"/>
              </a:lnSpc>
            </a:pPr>
            <a:r>
              <a:rPr lang="en-US" b="1" dirty="0"/>
              <a:t>Check </a:t>
            </a:r>
            <a:r>
              <a:rPr lang="en-US" b="1" dirty="0" err="1"/>
              <a:t>Naviance</a:t>
            </a:r>
            <a:r>
              <a:rPr lang="en-US" b="1" dirty="0"/>
              <a:t> continually for updated news and information.</a:t>
            </a:r>
            <a:r>
              <a:rPr lang="en-US" sz="2000" b="1" dirty="0"/>
              <a:t>  https://student.naviance.com/elkhorn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3"/>
                </a:solidFill>
              </a:rPr>
              <a:t>Don’t forget about your </a:t>
            </a:r>
            <a:r>
              <a:rPr lang="en-US" dirty="0" err="1">
                <a:solidFill>
                  <a:schemeClr val="accent3"/>
                </a:solidFill>
              </a:rPr>
              <a:t>Naviance</a:t>
            </a:r>
            <a:r>
              <a:rPr lang="en-US" dirty="0">
                <a:solidFill>
                  <a:schemeClr val="accent3"/>
                </a:solidFill>
              </a:rPr>
              <a:t> account!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u="sng" dirty="0">
                <a:latin typeface="Arial" pitchFamily="34" charset="0"/>
                <a:cs typeface="Arial" pitchFamily="34" charset="0"/>
              </a:rPr>
              <a:t>https://student.naviance.com/elkhorn</a:t>
            </a:r>
          </a:p>
          <a:p>
            <a:pPr lvl="1"/>
            <a:r>
              <a:rPr lang="en-US" b="1" dirty="0"/>
              <a:t>Username:  Moodle username</a:t>
            </a:r>
          </a:p>
          <a:p>
            <a:pPr lvl="1"/>
            <a:r>
              <a:rPr lang="en-US" b="1" dirty="0"/>
              <a:t>Password:  Moodle password</a:t>
            </a:r>
          </a:p>
          <a:p>
            <a:r>
              <a:rPr lang="en-US" b="1" dirty="0"/>
              <a:t>“About Me”</a:t>
            </a:r>
          </a:p>
          <a:p>
            <a:pPr lvl="1"/>
            <a:r>
              <a:rPr lang="en-US" sz="1900" b="1" dirty="0"/>
              <a:t>my inbox, my profile </a:t>
            </a:r>
            <a:r>
              <a:rPr lang="en-US" sz="1900" b="1"/>
              <a:t>(305 </a:t>
            </a:r>
            <a:r>
              <a:rPr lang="en-US" sz="1900" b="1" dirty="0"/>
              <a:t>seniors in rank), update email account</a:t>
            </a:r>
            <a:endParaRPr lang="en-US" sz="1900" dirty="0"/>
          </a:p>
          <a:p>
            <a:r>
              <a:rPr lang="en-US" b="1" dirty="0"/>
              <a:t>“About College” </a:t>
            </a:r>
            <a:r>
              <a:rPr lang="en-US" dirty="0"/>
              <a:t>Section</a:t>
            </a:r>
          </a:p>
          <a:p>
            <a:pPr lvl="1"/>
            <a:r>
              <a:rPr lang="en-US" b="1" dirty="0"/>
              <a:t>College search/lookup/match</a:t>
            </a:r>
          </a:p>
          <a:p>
            <a:pPr lvl="1"/>
            <a:r>
              <a:rPr lang="en-US" b="1" dirty="0"/>
              <a:t>Visit Schedule</a:t>
            </a:r>
          </a:p>
          <a:p>
            <a:pPr lvl="1"/>
            <a:r>
              <a:rPr lang="en-US" b="1" dirty="0"/>
              <a:t>Scholarship list</a:t>
            </a:r>
          </a:p>
          <a:p>
            <a:pPr lvl="1"/>
            <a:r>
              <a:rPr lang="en-US" b="1" dirty="0"/>
              <a:t>Transcripts</a:t>
            </a:r>
          </a:p>
          <a:p>
            <a:r>
              <a:rPr lang="en-US" b="1" dirty="0"/>
              <a:t>“From Your School”</a:t>
            </a:r>
          </a:p>
          <a:p>
            <a:pPr lvl="1"/>
            <a:r>
              <a:rPr lang="en-US" b="1" dirty="0"/>
              <a:t>Document Library</a:t>
            </a:r>
          </a:p>
          <a:p>
            <a:pPr lvl="1"/>
            <a:r>
              <a:rPr lang="en-US" b="1" dirty="0"/>
              <a:t>Career Awareness Program: </a:t>
            </a:r>
            <a:r>
              <a:rPr lang="en-US" dirty="0">
                <a:hlinkClick r:id="rId2"/>
              </a:rPr>
              <a:t>https://sites.google.com/epsne.org/careerawarenessprogram</a:t>
            </a:r>
            <a:endParaRPr lang="en-US" b="1" dirty="0"/>
          </a:p>
          <a:p>
            <a:pPr marL="585216" lvl="1" indent="0" algn="ctr">
              <a:buNone/>
            </a:pPr>
            <a:endParaRPr lang="en-US" b="1" dirty="0"/>
          </a:p>
          <a:p>
            <a:pPr marL="585216" lvl="1" indent="0" algn="ctr">
              <a:buNone/>
            </a:pPr>
            <a:r>
              <a:rPr lang="en-US" sz="3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Sign up for your Senior Interview!!!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  Counseling Staff			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2764302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400" b="1" cap="all" dirty="0">
                <a:solidFill>
                  <a:prstClr val="white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Corbel"/>
                <a:ea typeface="+mj-ea"/>
                <a:cs typeface="+mj-cs"/>
              </a:rPr>
              <a:t>Mr. Gosnell		a-Di</a:t>
            </a:r>
            <a:br>
              <a:rPr lang="en-US" sz="2400" b="1" cap="all" dirty="0">
                <a:solidFill>
                  <a:prstClr val="white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Corbel"/>
                <a:ea typeface="+mj-ea"/>
                <a:cs typeface="+mj-cs"/>
              </a:rPr>
            </a:br>
            <a:r>
              <a:rPr lang="en-US" sz="2400" b="1" cap="all" dirty="0" err="1">
                <a:solidFill>
                  <a:prstClr val="white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Corbel"/>
                <a:ea typeface="+mj-ea"/>
                <a:cs typeface="+mj-cs"/>
              </a:rPr>
              <a:t>mrs.</a:t>
            </a:r>
            <a:r>
              <a:rPr lang="en-US" sz="2400" b="1" cap="all" dirty="0">
                <a:solidFill>
                  <a:prstClr val="white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Corbel"/>
                <a:ea typeface="+mj-ea"/>
                <a:cs typeface="+mj-cs"/>
              </a:rPr>
              <a:t> </a:t>
            </a:r>
            <a:r>
              <a:rPr lang="en-US" sz="2400" b="1" cap="all" dirty="0" err="1">
                <a:solidFill>
                  <a:prstClr val="white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Corbel"/>
                <a:ea typeface="+mj-ea"/>
                <a:cs typeface="+mj-cs"/>
              </a:rPr>
              <a:t>Coghill</a:t>
            </a:r>
            <a:r>
              <a:rPr lang="en-US" sz="2400" b="1" cap="all" dirty="0">
                <a:solidFill>
                  <a:prstClr val="white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Corbel"/>
                <a:ea typeface="+mj-ea"/>
                <a:cs typeface="+mj-cs"/>
              </a:rPr>
              <a:t>		Do-H</a:t>
            </a:r>
          </a:p>
          <a:p>
            <a:pPr algn="l"/>
            <a:r>
              <a:rPr lang="en-US" sz="2400" b="1" cap="all" dirty="0">
                <a:solidFill>
                  <a:prstClr val="white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Corbel"/>
                <a:ea typeface="+mj-ea"/>
                <a:cs typeface="+mj-cs"/>
              </a:rPr>
              <a:t>Mrs. Hoch                                 I-Mon</a:t>
            </a:r>
            <a:br>
              <a:rPr lang="en-US" sz="2400" b="1" cap="all" dirty="0">
                <a:solidFill>
                  <a:prstClr val="white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Corbel"/>
                <a:ea typeface="+mj-ea"/>
                <a:cs typeface="+mj-cs"/>
              </a:rPr>
            </a:br>
            <a:r>
              <a:rPr lang="en-US" sz="2400" b="1" cap="all" dirty="0">
                <a:solidFill>
                  <a:prstClr val="white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Corbel"/>
                <a:ea typeface="+mj-ea"/>
                <a:cs typeface="+mj-cs"/>
              </a:rPr>
              <a:t>Mr. </a:t>
            </a:r>
            <a:r>
              <a:rPr lang="en-US" sz="2400" b="1" cap="all" dirty="0" err="1">
                <a:solidFill>
                  <a:prstClr val="white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Corbel"/>
                <a:ea typeface="+mj-ea"/>
                <a:cs typeface="+mj-cs"/>
              </a:rPr>
              <a:t>KingstoN</a:t>
            </a:r>
            <a:r>
              <a:rPr lang="en-US" sz="2400" b="1" cap="all" dirty="0">
                <a:solidFill>
                  <a:prstClr val="white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Corbel"/>
                <a:ea typeface="+mj-ea"/>
                <a:cs typeface="+mj-cs"/>
              </a:rPr>
              <a:t>		 Moo-</a:t>
            </a:r>
            <a:r>
              <a:rPr lang="en-US" sz="2400" b="1" cap="all" dirty="0" err="1">
                <a:solidFill>
                  <a:prstClr val="white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Corbel"/>
                <a:ea typeface="+mj-ea"/>
                <a:cs typeface="+mj-cs"/>
              </a:rPr>
              <a:t>Sh</a:t>
            </a:r>
            <a:br>
              <a:rPr lang="en-US" sz="2400" b="1" cap="all" dirty="0">
                <a:solidFill>
                  <a:prstClr val="white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Corbel"/>
                <a:ea typeface="+mj-ea"/>
                <a:cs typeface="+mj-cs"/>
              </a:rPr>
            </a:br>
            <a:r>
              <a:rPr lang="en-US" sz="2400" b="1" cap="all" dirty="0" err="1">
                <a:solidFill>
                  <a:prstClr val="white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Corbel"/>
                <a:ea typeface="+mj-ea"/>
                <a:cs typeface="+mj-cs"/>
              </a:rPr>
              <a:t>mrs.</a:t>
            </a:r>
            <a:r>
              <a:rPr lang="en-US" sz="2400" b="1" cap="all" dirty="0">
                <a:solidFill>
                  <a:prstClr val="white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Corbel"/>
                <a:ea typeface="+mj-ea"/>
                <a:cs typeface="+mj-cs"/>
              </a:rPr>
              <a:t> Hoskins		Si-Z</a:t>
            </a:r>
            <a:br>
              <a:rPr lang="en-US" sz="2400" b="1" cap="all" dirty="0">
                <a:solidFill>
                  <a:prstClr val="white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Corbel"/>
                <a:ea typeface="+mj-ea"/>
                <a:cs typeface="+mj-cs"/>
              </a:rPr>
            </a:br>
            <a:r>
              <a:rPr lang="en-US" sz="2400" b="1" cap="all" dirty="0" err="1">
                <a:solidFill>
                  <a:prstClr val="white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Corbel"/>
                <a:ea typeface="+mj-ea"/>
                <a:cs typeface="+mj-cs"/>
              </a:rPr>
              <a:t>mrs.</a:t>
            </a:r>
            <a:r>
              <a:rPr lang="en-US" sz="2400" b="1" cap="all" dirty="0">
                <a:solidFill>
                  <a:prstClr val="white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Corbel"/>
                <a:ea typeface="+mj-ea"/>
                <a:cs typeface="+mj-cs"/>
              </a:rPr>
              <a:t> </a:t>
            </a:r>
            <a:r>
              <a:rPr lang="en-US" sz="2400" b="1" cap="all" dirty="0" err="1">
                <a:solidFill>
                  <a:prstClr val="white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Corbel"/>
                <a:ea typeface="+mj-ea"/>
                <a:cs typeface="+mj-cs"/>
              </a:rPr>
              <a:t>Rohl</a:t>
            </a:r>
            <a:r>
              <a:rPr lang="en-US" sz="2400" b="1" cap="all" dirty="0">
                <a:solidFill>
                  <a:prstClr val="white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Corbel"/>
                <a:ea typeface="+mj-ea"/>
                <a:cs typeface="+mj-cs"/>
              </a:rPr>
              <a:t>                	               secretary</a:t>
            </a:r>
            <a:br>
              <a:rPr lang="en-US" sz="5900" b="1" cap="all" dirty="0">
                <a:solidFill>
                  <a:prstClr val="white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Corbel"/>
                <a:ea typeface="+mj-ea"/>
                <a:cs typeface="+mj-cs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758781"/>
      </p:ext>
    </p:extLst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Counselor’s Role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Make sure seniors have met graduation requirements.</a:t>
            </a:r>
          </a:p>
          <a:p>
            <a:r>
              <a:rPr lang="en-US" sz="3200" b="1" dirty="0"/>
              <a:t>Help seniors finalize post-secondary planning.</a:t>
            </a:r>
          </a:p>
          <a:p>
            <a:r>
              <a:rPr lang="en-US" sz="3200" b="1" dirty="0"/>
              <a:t>Write letters of recommendation.</a:t>
            </a:r>
          </a:p>
          <a:p>
            <a:r>
              <a:rPr lang="en-US" sz="3200" b="1" dirty="0"/>
              <a:t>Talk to students when they are confused about what to do.</a:t>
            </a:r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1: Research your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029200"/>
          </a:xfrm>
        </p:spPr>
        <p:txBody>
          <a:bodyPr>
            <a:normAutofit fontScale="25000" lnSpcReduction="20000"/>
          </a:bodyPr>
          <a:lstStyle/>
          <a:p>
            <a:r>
              <a:rPr lang="en-US" sz="8800" b="1" dirty="0">
                <a:latin typeface="Book Antiqua" pitchFamily="18" charset="0"/>
                <a:cs typeface="Arial" pitchFamily="34" charset="0"/>
              </a:rPr>
              <a:t>You should have your list of schools narrowed down to 3 or 4. </a:t>
            </a:r>
          </a:p>
          <a:p>
            <a:pPr>
              <a:buNone/>
            </a:pPr>
            <a:endParaRPr lang="en-US" sz="8800" b="1" dirty="0">
              <a:latin typeface="Book Antiqua" pitchFamily="18" charset="0"/>
              <a:cs typeface="Arial" pitchFamily="34" charset="0"/>
            </a:endParaRPr>
          </a:p>
          <a:p>
            <a:pPr lvl="1"/>
            <a:r>
              <a:rPr lang="en-US" sz="8800" b="1" dirty="0">
                <a:latin typeface="Book Antiqua" pitchFamily="18" charset="0"/>
                <a:cs typeface="Arial" pitchFamily="34" charset="0"/>
              </a:rPr>
              <a:t>Use your </a:t>
            </a:r>
            <a:r>
              <a:rPr lang="en-US" sz="8800" b="1" dirty="0" err="1">
                <a:latin typeface="Book Antiqua" pitchFamily="18" charset="0"/>
                <a:cs typeface="Arial" pitchFamily="34" charset="0"/>
              </a:rPr>
              <a:t>Naviance</a:t>
            </a:r>
            <a:r>
              <a:rPr lang="en-US" sz="8800" b="1" dirty="0">
                <a:latin typeface="Book Antiqua" pitchFamily="18" charset="0"/>
                <a:cs typeface="Arial" pitchFamily="34" charset="0"/>
              </a:rPr>
              <a:t> account:</a:t>
            </a:r>
          </a:p>
          <a:p>
            <a:pPr marL="585216" lvl="1" indent="0">
              <a:buNone/>
            </a:pPr>
            <a:r>
              <a:rPr lang="en-US" sz="8800" b="1" dirty="0">
                <a:latin typeface="Book Antiqua" pitchFamily="18" charset="0"/>
                <a:cs typeface="Arial" pitchFamily="34" charset="0"/>
              </a:rPr>
              <a:t>	https://student.naviance.com/elkhorn</a:t>
            </a:r>
          </a:p>
          <a:p>
            <a:pPr lvl="1">
              <a:buNone/>
            </a:pPr>
            <a:endParaRPr lang="en-US" sz="8800" b="1" dirty="0">
              <a:solidFill>
                <a:schemeClr val="bg1"/>
              </a:solidFill>
              <a:latin typeface="Book Antiqua" pitchFamily="18" charset="0"/>
              <a:cs typeface="Arial" pitchFamily="34" charset="0"/>
            </a:endParaRPr>
          </a:p>
          <a:p>
            <a:r>
              <a:rPr lang="en-US" sz="8800" b="1" dirty="0">
                <a:latin typeface="Book Antiqua" pitchFamily="18" charset="0"/>
                <a:cs typeface="Arial" pitchFamily="34" charset="0"/>
              </a:rPr>
              <a:t>Call the admissions office for general questions.</a:t>
            </a:r>
          </a:p>
          <a:p>
            <a:endParaRPr lang="en-US" sz="8800" b="1" dirty="0">
              <a:latin typeface="Book Antiqua" pitchFamily="18" charset="0"/>
              <a:cs typeface="Arial" pitchFamily="34" charset="0"/>
            </a:endParaRPr>
          </a:p>
          <a:p>
            <a:r>
              <a:rPr lang="en-US" sz="8800" b="1" dirty="0">
                <a:latin typeface="Book Antiqua" pitchFamily="18" charset="0"/>
                <a:cs typeface="Arial" pitchFamily="34" charset="0"/>
              </a:rPr>
              <a:t>Call the financial aid office for money questions.</a:t>
            </a:r>
          </a:p>
          <a:p>
            <a:endParaRPr lang="en-US" sz="8800" b="1" dirty="0">
              <a:latin typeface="Book Antiqua" pitchFamily="18" charset="0"/>
              <a:cs typeface="Arial" pitchFamily="34" charset="0"/>
            </a:endParaRPr>
          </a:p>
          <a:p>
            <a:r>
              <a:rPr lang="en-US" sz="8800" b="1" dirty="0">
                <a:latin typeface="Book Antiqua" pitchFamily="18" charset="0"/>
                <a:cs typeface="Arial" pitchFamily="34" charset="0"/>
              </a:rPr>
              <a:t>Meet with your counselor</a:t>
            </a:r>
          </a:p>
          <a:p>
            <a:pPr marL="137160" indent="0">
              <a:buNone/>
            </a:pPr>
            <a:endParaRPr lang="en-US" sz="8800" b="1" dirty="0">
              <a:latin typeface="Book Antiqua" pitchFamily="18" charset="0"/>
              <a:cs typeface="Arial" pitchFamily="34" charset="0"/>
            </a:endParaRPr>
          </a:p>
          <a:p>
            <a:pPr marL="137160" indent="0">
              <a:buNone/>
            </a:pPr>
            <a:r>
              <a:rPr lang="en-US" sz="7000" b="1" dirty="0">
                <a:latin typeface="Book Antiqua" pitchFamily="18" charset="0"/>
                <a:cs typeface="Arial" pitchFamily="34" charset="0"/>
              </a:rPr>
              <a:t>	</a:t>
            </a:r>
          </a:p>
          <a:p>
            <a:pPr>
              <a:buNone/>
            </a:pPr>
            <a:endParaRPr lang="en-US" sz="7000" b="1" dirty="0">
              <a:latin typeface="Book Antiqua" pitchFamily="18" charset="0"/>
              <a:cs typeface="Arial" pitchFamily="34" charset="0"/>
            </a:endParaRPr>
          </a:p>
          <a:p>
            <a:pPr>
              <a:buNone/>
            </a:pPr>
            <a:endParaRPr lang="en-US" sz="7000" b="1" dirty="0">
              <a:latin typeface="Book Antiqua" pitchFamily="18" charset="0"/>
              <a:cs typeface="Arial" pitchFamily="34" charset="0"/>
            </a:endParaRPr>
          </a:p>
          <a:p>
            <a:pPr>
              <a:buNone/>
            </a:pPr>
            <a:endParaRPr lang="en-US" sz="7000" b="1" dirty="0">
              <a:latin typeface="Book Antiqua" pitchFamily="18" charset="0"/>
              <a:cs typeface="Arial" pitchFamily="34" charset="0"/>
            </a:endParaRPr>
          </a:p>
          <a:p>
            <a:pPr>
              <a:buNone/>
            </a:pPr>
            <a:endParaRPr lang="en-US" sz="7000" b="1" dirty="0">
              <a:latin typeface="Book Antiqua" pitchFamily="18" charset="0"/>
              <a:cs typeface="Arial" pitchFamily="34" charset="0"/>
            </a:endParaRPr>
          </a:p>
          <a:p>
            <a:pPr>
              <a:buNone/>
            </a:pPr>
            <a:endParaRPr lang="en-US" sz="7000" b="1" dirty="0">
              <a:latin typeface="Book Antiqua" pitchFamily="18" charset="0"/>
              <a:cs typeface="Arial" pitchFamily="34" charset="0"/>
            </a:endParaRPr>
          </a:p>
          <a:p>
            <a:pPr>
              <a:buNone/>
            </a:pPr>
            <a:endParaRPr lang="en-US" sz="7000" b="1" dirty="0">
              <a:latin typeface="Book Antiqua" pitchFamily="18" charset="0"/>
              <a:cs typeface="Arial" pitchFamily="34" charset="0"/>
            </a:endParaRPr>
          </a:p>
          <a:p>
            <a:pPr>
              <a:buNone/>
            </a:pPr>
            <a:endParaRPr lang="en-US" sz="7000" b="1" dirty="0">
              <a:latin typeface="Book Antiqua" pitchFamily="18" charset="0"/>
              <a:cs typeface="Arial" pitchFamily="34" charset="0"/>
            </a:endParaRPr>
          </a:p>
          <a:p>
            <a:pPr>
              <a:buNone/>
            </a:pPr>
            <a:r>
              <a:rPr lang="en-US" sz="7000" b="1" dirty="0">
                <a:latin typeface="Book Antiqua" pitchFamily="18" charset="0"/>
                <a:cs typeface="Arial" pitchFamily="34" charset="0"/>
              </a:rPr>
              <a:t>    </a:t>
            </a:r>
          </a:p>
          <a:p>
            <a:pPr>
              <a:buNone/>
            </a:pPr>
            <a:endParaRPr lang="en-US" sz="7000" b="1" dirty="0">
              <a:latin typeface="Book Antiqua" pitchFamily="18" charset="0"/>
              <a:cs typeface="Arial" pitchFamily="34" charset="0"/>
            </a:endParaRPr>
          </a:p>
          <a:p>
            <a:pPr>
              <a:buNone/>
            </a:pPr>
            <a:endParaRPr lang="en-US" sz="7000" b="1" dirty="0">
              <a:latin typeface="Book Antiqua" pitchFamily="18" charset="0"/>
              <a:cs typeface="Arial" pitchFamily="34" charset="0"/>
            </a:endParaRPr>
          </a:p>
          <a:p>
            <a:pPr>
              <a:buNone/>
            </a:pPr>
            <a:endParaRPr lang="en-US" sz="7000" b="1" dirty="0">
              <a:latin typeface="Book Antiqua" pitchFamily="18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  <a:ln/>
        </p:spPr>
        <p:txBody>
          <a:bodyPr lIns="90488" tIns="44450" rIns="90488" bIns="44450">
            <a:normAutofit/>
          </a:bodyPr>
          <a:lstStyle/>
          <a:p>
            <a:r>
              <a:rPr lang="en-US" sz="4000" dirty="0">
                <a:solidFill>
                  <a:schemeClr val="accent3"/>
                </a:solidFill>
              </a:rPr>
              <a:t>Visit with College Reps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-152400" y="1219200"/>
            <a:ext cx="9144000" cy="5486400"/>
          </a:xfrm>
          <a:noFill/>
          <a:ln/>
        </p:spPr>
        <p:txBody>
          <a:bodyPr lIns="90488" tIns="44450" rIns="90488" bIns="4445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b="1" dirty="0"/>
              <a:t>College/Military Reps in Counseling Center</a:t>
            </a:r>
          </a:p>
          <a:p>
            <a:pPr lvl="1">
              <a:lnSpc>
                <a:spcPct val="90000"/>
              </a:lnSpc>
            </a:pPr>
            <a:r>
              <a:rPr lang="en-US" sz="2800" b="1" dirty="0"/>
              <a:t>Read Daily Bulletin, sign up ahead of time in </a:t>
            </a:r>
            <a:r>
              <a:rPr lang="en-US" sz="2800" b="1" dirty="0" err="1"/>
              <a:t>Naviance</a:t>
            </a:r>
            <a:r>
              <a:rPr lang="en-US" sz="2800" b="1" dirty="0"/>
              <a:t>.</a:t>
            </a:r>
          </a:p>
          <a:p>
            <a:pPr lvl="2">
              <a:lnSpc>
                <a:spcPct val="90000"/>
              </a:lnSpc>
            </a:pPr>
            <a:r>
              <a:rPr lang="en-US" sz="2800" b="1" dirty="0"/>
              <a:t>www.elkhornweb.org  </a:t>
            </a:r>
          </a:p>
          <a:p>
            <a:pPr lvl="2">
              <a:lnSpc>
                <a:spcPct val="90000"/>
              </a:lnSpc>
            </a:pPr>
            <a:r>
              <a:rPr lang="en-US" sz="2800" b="1" dirty="0"/>
              <a:t>https://student.naviance.com/elkhorn</a:t>
            </a:r>
            <a:endParaRPr lang="en-US" sz="2800" b="1" dirty="0">
              <a:hlinkClick r:id="rId2"/>
            </a:endParaRPr>
          </a:p>
          <a:p>
            <a:pPr lvl="2">
              <a:lnSpc>
                <a:spcPct val="90000"/>
              </a:lnSpc>
              <a:buNone/>
            </a:pPr>
            <a:endParaRPr lang="en-US" sz="1100" dirty="0"/>
          </a:p>
          <a:p>
            <a:pPr>
              <a:lnSpc>
                <a:spcPct val="90000"/>
              </a:lnSpc>
              <a:buNone/>
            </a:pPr>
            <a:br>
              <a:rPr lang="en-US" dirty="0"/>
            </a:br>
            <a:endParaRPr lang="en-US" dirty="0"/>
          </a:p>
          <a:p>
            <a:pPr lvl="1">
              <a:lnSpc>
                <a:spcPct val="90000"/>
              </a:lnSpc>
            </a:pPr>
            <a:endParaRPr lang="en-US" sz="2700" dirty="0"/>
          </a:p>
          <a:p>
            <a:pPr lvl="1">
              <a:lnSpc>
                <a:spcPct val="90000"/>
              </a:lnSpc>
              <a:buNone/>
            </a:pPr>
            <a:endParaRPr lang="en-US" sz="2000" dirty="0"/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944562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accent3"/>
                </a:solidFill>
              </a:rPr>
              <a:t>Take College Visits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70916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1" dirty="0"/>
              <a:t>Visit the campuses of your choice.  Try to schedule when school is in session. </a:t>
            </a:r>
          </a:p>
          <a:p>
            <a:pPr marL="137160" indent="0">
              <a:lnSpc>
                <a:spcPct val="90000"/>
              </a:lnSpc>
              <a:buNone/>
            </a:pPr>
            <a:r>
              <a:rPr lang="en-US" sz="3200" b="1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Go to the college website to set up your visit, which often includes a campus tour, academic appointment, housing tours, and financial aid information.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Seniors are allowed 2 college visit days that do not count against attendance.  Your parent needs to inform Mrs. </a:t>
            </a:r>
            <a:r>
              <a:rPr lang="en-US" b="1" dirty="0" err="1"/>
              <a:t>Mrsny</a:t>
            </a:r>
            <a:r>
              <a:rPr lang="en-US" b="1" dirty="0"/>
              <a:t> you are on a college visit.</a:t>
            </a: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76200"/>
            <a:ext cx="82296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Two: Take ACT/SAT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8915400" cy="6172200"/>
          </a:xfrm>
          <a:noFill/>
          <a:ln/>
        </p:spPr>
        <p:txBody>
          <a:bodyPr lIns="90488" tIns="44450" rIns="90488" bIns="44450">
            <a:normAutofit/>
          </a:bodyPr>
          <a:lstStyle/>
          <a:p>
            <a:r>
              <a:rPr lang="en-US" sz="2500" b="1" dirty="0">
                <a:latin typeface="Book Antiqua" pitchFamily="18" charset="0"/>
                <a:cs typeface="Arial" pitchFamily="34" charset="0"/>
              </a:rPr>
              <a:t>ACT/SAT: You may need to take it by December for admissions and scholarship purposes.  Register online at www.act.org or www.collegeboard.org .</a:t>
            </a:r>
          </a:p>
          <a:p>
            <a:pPr marL="137160" indent="0">
              <a:buNone/>
            </a:pPr>
            <a:endParaRPr lang="en-US" sz="2500" b="1" dirty="0">
              <a:latin typeface="Book Antiqua" pitchFamily="18" charset="0"/>
              <a:cs typeface="Arial" pitchFamily="34" charset="0"/>
            </a:endParaRPr>
          </a:p>
          <a:p>
            <a:r>
              <a:rPr lang="en-US" sz="2500" b="1" dirty="0">
                <a:latin typeface="Book Antiqua" pitchFamily="18" charset="0"/>
                <a:cs typeface="Arial" pitchFamily="34" charset="0"/>
              </a:rPr>
              <a:t>ACT/SAT scores must be reported directly from the </a:t>
            </a:r>
            <a:r>
              <a:rPr lang="en-US" sz="2500" b="1">
                <a:latin typeface="Book Antiqua" pitchFamily="18" charset="0"/>
                <a:cs typeface="Arial" pitchFamily="34" charset="0"/>
              </a:rPr>
              <a:t>testing agency </a:t>
            </a:r>
            <a:r>
              <a:rPr lang="en-US" sz="2500" b="1" dirty="0">
                <a:latin typeface="Book Antiqua" pitchFamily="18" charset="0"/>
                <a:cs typeface="Arial" pitchFamily="34" charset="0"/>
              </a:rPr>
              <a:t>to your college or the NCAA.</a:t>
            </a:r>
          </a:p>
          <a:p>
            <a:pPr>
              <a:buNone/>
            </a:pPr>
            <a:endParaRPr lang="en-US" sz="2500" b="1" dirty="0">
              <a:latin typeface="Book Antiqua" pitchFamily="18" charset="0"/>
              <a:cs typeface="Arial" pitchFamily="34" charset="0"/>
            </a:endParaRPr>
          </a:p>
          <a:p>
            <a:r>
              <a:rPr lang="en-US" sz="2500" b="1" dirty="0">
                <a:latin typeface="Book Antiqua" pitchFamily="18" charset="0"/>
                <a:cs typeface="Arial" pitchFamily="34" charset="0"/>
              </a:rPr>
              <a:t>Note deadlines—costs money to procrastinate.</a:t>
            </a:r>
          </a:p>
          <a:p>
            <a:pPr lvl="1">
              <a:buNone/>
            </a:pPr>
            <a:endParaRPr lang="en-US" sz="2500" b="1" dirty="0">
              <a:latin typeface="Book Antiqua" pitchFamily="18" charset="0"/>
              <a:cs typeface="Arial" pitchFamily="34" charset="0"/>
            </a:endParaRPr>
          </a:p>
          <a:p>
            <a:r>
              <a:rPr lang="en-US" sz="2500" b="1" dirty="0">
                <a:latin typeface="Book Antiqua" pitchFamily="18" charset="0"/>
                <a:cs typeface="Arial" pitchFamily="34" charset="0"/>
              </a:rPr>
              <a:t>See your counselor or CC website for info on ACT prep materials/classes. (www.elkhornweb.org, click on ESHS/Departments/Counseling Center).  </a:t>
            </a:r>
          </a:p>
          <a:p>
            <a:pPr marL="137160" indent="0">
              <a:buNone/>
            </a:pPr>
            <a:r>
              <a:rPr lang="en-US" sz="2500" b="1" dirty="0">
                <a:solidFill>
                  <a:srgbClr val="FFFF00"/>
                </a:solidFill>
                <a:latin typeface="Book Antiqua" pitchFamily="18" charset="0"/>
                <a:cs typeface="Arial" pitchFamily="34" charset="0"/>
              </a:rPr>
              <a:t>		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>
                <a:solidFill>
                  <a:schemeClr val="accent3"/>
                </a:solidFill>
              </a:rPr>
              <a:t>Step 3: Complete Your Applications</a:t>
            </a:r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81000" y="1219200"/>
            <a:ext cx="5181600" cy="54102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n-US" b="1" dirty="0">
                <a:latin typeface="Book Antiqua" pitchFamily="18" charset="0"/>
              </a:rPr>
              <a:t>Follow directions carefully.  Make note of all deadlines.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b="1" dirty="0">
              <a:latin typeface="Book Antiqua" pitchFamily="18" charset="0"/>
            </a:endParaRPr>
          </a:p>
          <a:p>
            <a:pPr eaLnBrk="1" hangingPunct="1">
              <a:defRPr/>
            </a:pPr>
            <a:r>
              <a:rPr lang="en-US" b="1" dirty="0">
                <a:latin typeface="Book Antiqua" pitchFamily="18" charset="0"/>
              </a:rPr>
              <a:t>Most applications are online.  Proofread your online application.  It is important that you self-report your information accurately.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b="1" dirty="0">
              <a:latin typeface="Book Antiqua" pitchFamily="18" charset="0"/>
            </a:endParaRPr>
          </a:p>
          <a:p>
            <a:pPr eaLnBrk="1" hangingPunct="1">
              <a:defRPr/>
            </a:pPr>
            <a:r>
              <a:rPr lang="en-US" b="1" dirty="0">
                <a:latin typeface="Book Antiqua" pitchFamily="18" charset="0"/>
              </a:rPr>
              <a:t>For each college, keep track of deadlines, passwords, admission letters, and other correspondence.</a:t>
            </a:r>
          </a:p>
          <a:p>
            <a:pPr marL="137160" indent="0" eaLnBrk="1" hangingPunct="1">
              <a:buNone/>
              <a:defRPr/>
            </a:pPr>
            <a:endParaRPr lang="en-US" b="1" dirty="0">
              <a:latin typeface="Book Antiqua" pitchFamily="18" charset="0"/>
            </a:endParaRPr>
          </a:p>
          <a:p>
            <a:pPr eaLnBrk="1" hangingPunct="1">
              <a:defRPr/>
            </a:pPr>
            <a:r>
              <a:rPr lang="en-US" b="1" dirty="0">
                <a:latin typeface="Book Antiqua" pitchFamily="18" charset="0"/>
              </a:rPr>
              <a:t>Create a back-up plan.  It is common to apply to 3 or more colleges.</a:t>
            </a:r>
          </a:p>
          <a:p>
            <a:pPr eaLnBrk="1" hangingPunct="1">
              <a:buNone/>
              <a:defRPr/>
            </a:pPr>
            <a:endParaRPr lang="en-US" b="1" dirty="0">
              <a:latin typeface="Book Antiqua" pitchFamily="18" charset="0"/>
            </a:endParaRPr>
          </a:p>
          <a:p>
            <a:pPr eaLnBrk="1" hangingPunct="1">
              <a:buNone/>
              <a:defRPr/>
            </a:pPr>
            <a:endParaRPr lang="en-US" b="1" dirty="0">
              <a:latin typeface="Book Antiqua" pitchFamily="18" charset="0"/>
            </a:endParaRPr>
          </a:p>
          <a:p>
            <a:pPr lvl="1" eaLnBrk="1" hangingPunct="1">
              <a:defRPr/>
            </a:pPr>
            <a:endParaRPr lang="en-US" sz="3200" dirty="0">
              <a:latin typeface="Times New Roman" pitchFamily="18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638800" y="1600200"/>
            <a:ext cx="3206750" cy="32766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</a:rPr>
              <a:t>Completing Your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35562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1) Individual college application.  Most ESHS students do this.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r>
              <a:rPr lang="en-US" sz="3500" b="1" dirty="0">
                <a:solidFill>
                  <a:srgbClr val="FFC000"/>
                </a:solidFill>
              </a:rPr>
              <a:t>If considering Common App OR Coalition App: See your counselor to discuss application methods/options.</a:t>
            </a:r>
          </a:p>
          <a:p>
            <a:pPr marL="137160" indent="0">
              <a:buNone/>
            </a:pPr>
            <a:endParaRPr lang="en-US" b="1" dirty="0"/>
          </a:p>
          <a:p>
            <a:r>
              <a:rPr lang="en-US" b="1" dirty="0"/>
              <a:t>2) Common Application (commonapp.org)         Utilized by over 700 colleges/universities.  Student, Teacher and Counselor documents are submitted via </a:t>
            </a:r>
            <a:r>
              <a:rPr lang="en-US" b="1" dirty="0" err="1"/>
              <a:t>Naviance</a:t>
            </a:r>
            <a:r>
              <a:rPr lang="en-US" b="1" dirty="0"/>
              <a:t>.</a:t>
            </a:r>
          </a:p>
          <a:p>
            <a:pPr marL="137160" indent="0">
              <a:buNone/>
            </a:pPr>
            <a:endParaRPr lang="en-US" b="1" dirty="0"/>
          </a:p>
          <a:p>
            <a:r>
              <a:rPr lang="en-US" b="1" dirty="0"/>
              <a:t>3) Coalition Application.  New and used by over 90 colleges/universities.  Not compatible with </a:t>
            </a:r>
            <a:r>
              <a:rPr lang="en-US" b="1" dirty="0" err="1"/>
              <a:t>Naviance</a:t>
            </a:r>
            <a:r>
              <a:rPr lang="en-US" b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771805"/>
      </p:ext>
    </p:extLst>
  </p:cSld>
  <p:clrMapOvr>
    <a:masterClrMapping/>
  </p:clrMapOvr>
  <p:transition>
    <p:random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14188</TotalTime>
  <Pages>22</Pages>
  <Words>862</Words>
  <Application>Microsoft Office PowerPoint</Application>
  <PresentationFormat>On-screen Show (4:3)</PresentationFormat>
  <Paragraphs>138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Arial</vt:lpstr>
      <vt:lpstr>Arial Black</vt:lpstr>
      <vt:lpstr>Book Antiqua</vt:lpstr>
      <vt:lpstr>Corbel</vt:lpstr>
      <vt:lpstr>Georgia</vt:lpstr>
      <vt:lpstr>Impact</vt:lpstr>
      <vt:lpstr>Lucida Sans</vt:lpstr>
      <vt:lpstr>Times New Roman</vt:lpstr>
      <vt:lpstr>Wingdings</vt:lpstr>
      <vt:lpstr>Wingdings 2</vt:lpstr>
      <vt:lpstr>Wingdings 3</vt:lpstr>
      <vt:lpstr>Apex</vt:lpstr>
      <vt:lpstr>What will you do after high school?</vt:lpstr>
      <vt:lpstr>   Counseling Staff    </vt:lpstr>
      <vt:lpstr>Counselor’s Role</vt:lpstr>
      <vt:lpstr>Step 1: Research your options</vt:lpstr>
      <vt:lpstr>Visit with College Reps</vt:lpstr>
      <vt:lpstr>Take College Visits</vt:lpstr>
      <vt:lpstr>Step Two: Take ACT/SAT </vt:lpstr>
      <vt:lpstr>Step 3: Complete Your Applications</vt:lpstr>
      <vt:lpstr>Completing Your Applications</vt:lpstr>
      <vt:lpstr>Step 4: Ask for letters of recommendation (as needed)</vt:lpstr>
      <vt:lpstr>Step 5:  Request your Transcript</vt:lpstr>
      <vt:lpstr>Other Considerations</vt:lpstr>
      <vt:lpstr>Other Considerations</vt:lpstr>
      <vt:lpstr>Don’t forget about your Naviance account!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Planning</dc:title>
  <dc:subject/>
  <dc:creator>C Rohlfing</dc:creator>
  <cp:keywords/>
  <dc:description/>
  <cp:lastModifiedBy>Hoch, Rachel</cp:lastModifiedBy>
  <cp:revision>392</cp:revision>
  <cp:lastPrinted>2019-08-02T14:08:33Z</cp:lastPrinted>
  <dcterms:created xsi:type="dcterms:W3CDTF">1998-09-11T08:06:58Z</dcterms:created>
  <dcterms:modified xsi:type="dcterms:W3CDTF">2023-08-25T14:02:10Z</dcterms:modified>
</cp:coreProperties>
</file>