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7010400" cy="9296400"/>
  <p:embeddedFontLst>
    <p:embeddedFont>
      <p:font typeface="PT Sans"/>
      <p:regular r:id="rId14"/>
      <p:bold r:id="rId15"/>
      <p:italic r:id="rId16"/>
      <p:boldItalic r:id="rId17"/>
    </p:embeddedFont>
    <p:embeddedFont>
      <p:font typeface="Questrial"/>
      <p:regular r:id="rId18"/>
    </p:embeddedFon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-bold.fntdata"/><Relationship Id="rId14" Type="http://schemas.openxmlformats.org/officeDocument/2006/relationships/font" Target="fonts/PTSans-regular.fntdata"/><Relationship Id="rId17" Type="http://schemas.openxmlformats.org/officeDocument/2006/relationships/font" Target="fonts/PTSans-boldItalic.fntdata"/><Relationship Id="rId16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font" Target="fonts/Questria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b11b45640_0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9b11b45640_0_5:notes"/>
          <p:cNvSpPr/>
          <p:nvPr>
            <p:ph idx="2" type="sldImg"/>
          </p:nvPr>
        </p:nvSpPr>
        <p:spPr>
          <a:xfrm>
            <a:off x="1752868" y="697230"/>
            <a:ext cx="35055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Title-R1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78" name="Google Shape;7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2" type="body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86" name="Google Shape;8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2"/>
          <p:cNvSpPr/>
          <p:nvPr>
            <p:ph idx="2" type="pic"/>
          </p:nvPr>
        </p:nvSpPr>
        <p:spPr>
          <a:xfrm>
            <a:off x="5004270" y="609601"/>
            <a:ext cx="3005851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94" name="Google Shape;9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/>
          <p:nvPr>
            <p:ph idx="2" type="pic"/>
          </p:nvPr>
        </p:nvSpPr>
        <p:spPr>
          <a:xfrm>
            <a:off x="888558" y="698261"/>
            <a:ext cx="7366899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2" type="body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26" name="Google Shape;12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2" type="body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3" type="body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4" type="body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5" type="body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6" type="body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38" name="Google Shape;1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Google Shape;141;p18"/>
          <p:cNvSpPr/>
          <p:nvPr>
            <p:ph idx="2" type="pic"/>
          </p:nvPr>
        </p:nvSpPr>
        <p:spPr>
          <a:xfrm>
            <a:off x="685331" y="2367093"/>
            <a:ext cx="2472307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3" type="body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idx="4" type="body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Google Shape;144;p18"/>
          <p:cNvSpPr/>
          <p:nvPr>
            <p:ph idx="5" type="pic"/>
          </p:nvPr>
        </p:nvSpPr>
        <p:spPr>
          <a:xfrm>
            <a:off x="3331011" y="2367093"/>
            <a:ext cx="2477514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Google Shape;145;p18"/>
          <p:cNvSpPr txBox="1"/>
          <p:nvPr>
            <p:ph idx="6" type="body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7" type="body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7" name="Google Shape;147;p18"/>
          <p:cNvSpPr/>
          <p:nvPr>
            <p:ph idx="8" type="pic"/>
          </p:nvPr>
        </p:nvSpPr>
        <p:spPr>
          <a:xfrm>
            <a:off x="5979974" y="2367093"/>
            <a:ext cx="2478696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9" type="body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53" name="Google Shape;15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Google Shape;157;p1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60" name="Google Shape;16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05561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009442" y="1812927"/>
            <a:ext cx="347127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1009442" y="2389189"/>
            <a:ext cx="3471277" cy="3471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05561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663280" y="1812927"/>
            <a:ext cx="347127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4663280" y="2389189"/>
            <a:ext cx="3471275" cy="3471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05561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12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estrial"/>
              <a:buNone/>
              <a:defRPr b="0" i="0" sz="4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63" name="Google Shape;6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1">
            <a:alphaModFix amt="40000"/>
          </a:blip>
          <a:srcRect b="0" l="0" r="0" t="0"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ites.google.com/epsne.org/careerawarenessprogram/eat-with-an-expert/elkhorn-high?authuser=0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launchpad.classlink.com/elkhorn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354300" y="1155500"/>
            <a:ext cx="84354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lang="en-US" sz="1800">
                <a:solidFill>
                  <a:schemeClr val="lt1"/>
                </a:solidFill>
              </a:rPr>
              <a:t>Eat with an expert once a month in Lecture Hall </a:t>
            </a:r>
            <a:br>
              <a:rPr lang="en-US" sz="1800">
                <a:solidFill>
                  <a:schemeClr val="lt1"/>
                </a:solidFill>
              </a:rPr>
            </a:br>
            <a:r>
              <a:rPr b="1" lang="en-US" sz="1500">
                <a:solidFill>
                  <a:schemeClr val="lt1"/>
                </a:solidFill>
              </a:rPr>
              <a:t>Jan</a:t>
            </a:r>
            <a:r>
              <a:rPr b="1" lang="en-US" sz="1500">
                <a:solidFill>
                  <a:schemeClr val="lt1"/>
                </a:solidFill>
              </a:rPr>
              <a:t>. 19 period 6:  Careers with US Army Corp of Engineers</a:t>
            </a:r>
            <a:r>
              <a:rPr lang="en-US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  <a:p>
            <a:pPr indent="-254000" lvl="0" marL="254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</a:rPr>
              <a:t>You must sign up by noon on Jan. 17th or you will not be able to attend.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-1841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○"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b="1" lang="en-US" sz="1500">
                <a:solidFill>
                  <a:schemeClr val="lt1"/>
                </a:solidFill>
              </a:rPr>
              <a:t>Feb. 9 period 7:  Electrician</a:t>
            </a:r>
            <a:endParaRPr b="1" sz="1500">
              <a:solidFill>
                <a:schemeClr val="lt1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b="1" lang="en-US" sz="1500">
                <a:solidFill>
                  <a:schemeClr val="lt1"/>
                </a:solidFill>
              </a:rPr>
              <a:t>March 9 period 1:  Careers in Aviation</a:t>
            </a:r>
            <a:endParaRPr b="1" sz="1500">
              <a:solidFill>
                <a:schemeClr val="lt1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b="1" lang="en-US" sz="1500">
                <a:solidFill>
                  <a:schemeClr val="lt1"/>
                </a:solidFill>
              </a:rPr>
              <a:t>April 13 period 2:  Careers with Children’s Hospital &amp; Med Center </a:t>
            </a:r>
            <a:endParaRPr b="1" sz="1500">
              <a:solidFill>
                <a:schemeClr val="lt1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-US" sz="1500">
                <a:solidFill>
                  <a:schemeClr val="lt1"/>
                </a:solidFill>
              </a:rPr>
              <a:t>Must sign up on link:  </a:t>
            </a:r>
            <a:r>
              <a:rPr lang="en-US" sz="15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Eat With An Expert</a:t>
            </a:r>
            <a:endParaRPr b="1" sz="1500">
              <a:solidFill>
                <a:schemeClr val="lt1"/>
              </a:solidFill>
            </a:endParaRPr>
          </a:p>
          <a:p>
            <a:pPr indent="0" lvl="0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-23495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○"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54300" y="736325"/>
            <a:ext cx="8034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 Exploration Announcement Before TA L</a:t>
            </a:r>
            <a:r>
              <a:rPr b="1" lang="en-US" sz="2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esson:</a:t>
            </a:r>
            <a:endParaRPr sz="2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263" y="2173075"/>
            <a:ext cx="5740676" cy="32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ctrTitle"/>
          </p:nvPr>
        </p:nvSpPr>
        <p:spPr>
          <a:xfrm>
            <a:off x="1306171" y="1447800"/>
            <a:ext cx="6517482" cy="17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omic Sans MS"/>
              <a:buNone/>
            </a:pPr>
            <a:r>
              <a:rPr b="0" i="0" lang="en-US" sz="43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 COLLEGE AND </a:t>
            </a:r>
            <a:br>
              <a:rPr b="0" i="0" lang="en-US" sz="43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3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 PLANNING</a:t>
            </a:r>
            <a:r>
              <a:rPr b="0" i="0" lang="en-US" sz="432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endParaRPr b="0" i="0" sz="432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1306171" y="3352800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GAME PLAN SURVEY</a:t>
            </a:r>
            <a:endParaRPr b="0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685332" y="-76200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MY GAME PLAN?</a:t>
            </a:r>
            <a:endParaRPr b="0" i="0" sz="3600" u="sng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685331" y="1524000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GAME PLAN IS A SURVEY TO HELP YOUR EXPLORE WHAT YOUR FUTURE GOALS ARE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DON’T KNOW WHAT YOUR FUTURE GOALS ARE OR IF YOU ARE STILL EXPLORING YOUR OPTIONS, “MY GAME PLAN” WILL HELP YOU START TO ASK THOSE IMPORTANT QUESTIONS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IS NO RIGHT OR WRONG ANSWER, IT IS JUST “YOUR ANSWER” SO 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LET'S</a:t>
            </a: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GET STARTED</a:t>
            </a:r>
            <a:endParaRPr/>
          </a:p>
          <a:p>
            <a:pPr indent="-1143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 INTO YOUR NAVIANCE ACCOUNT</a:t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-381000" y="-7217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New Naviance Login Directions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2506201" y="1201787"/>
            <a:ext cx="6469200" cy="5264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r>
              <a:rPr b="1"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http://launchpad.classlink.com/elkhorn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7772400" y="5791200"/>
            <a:ext cx="57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92" name="Google Shape;192;p24"/>
          <p:cNvCxnSpPr/>
          <p:nvPr/>
        </p:nvCxnSpPr>
        <p:spPr>
          <a:xfrm>
            <a:off x="1447800" y="2971800"/>
            <a:ext cx="3733800" cy="365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30"/>
              </a:srgbClr>
            </a:outerShdw>
          </a:effectLst>
        </p:spPr>
      </p:cxnSp>
      <p:cxnSp>
        <p:nvCxnSpPr>
          <p:cNvPr id="193" name="Google Shape;193;p24"/>
          <p:cNvCxnSpPr/>
          <p:nvPr/>
        </p:nvCxnSpPr>
        <p:spPr>
          <a:xfrm>
            <a:off x="1458022" y="3505200"/>
            <a:ext cx="3723600" cy="3048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30"/>
              </a:srgbClr>
            </a:outerShdw>
          </a:effectLst>
        </p:spPr>
      </p:cxn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77277"/>
            <a:ext cx="16002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575" y="4239270"/>
            <a:ext cx="4072700" cy="11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50" y="2746742"/>
            <a:ext cx="9144000" cy="264951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>
            <p:ph type="title"/>
          </p:nvPr>
        </p:nvSpPr>
        <p:spPr>
          <a:xfrm>
            <a:off x="381000" y="304800"/>
            <a:ext cx="8305800" cy="129539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ACCESS “MY GAME PLAN SURVEY”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Click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down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arrow by your initials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CLICK “</a:t>
            </a:r>
            <a:r>
              <a:rPr b="1" i="0" lang="en-US" sz="20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 PLAN </a:t>
            </a:r>
            <a:r>
              <a:rPr b="1" lang="en-US" sz="2000" u="sng">
                <a:latin typeface="Comic Sans MS"/>
                <a:ea typeface="Comic Sans MS"/>
                <a:cs typeface="Comic Sans MS"/>
                <a:sym typeface="Comic Sans MS"/>
              </a:rPr>
              <a:t>SURVEY</a:t>
            </a:r>
            <a:r>
              <a:rPr b="1" i="0" lang="en-US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</a:t>
            </a:r>
            <a:endParaRPr b="1" i="0" sz="2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2" name="Google Shape;202;p25"/>
          <p:cNvCxnSpPr/>
          <p:nvPr/>
        </p:nvCxnSpPr>
        <p:spPr>
          <a:xfrm>
            <a:off x="7998250" y="1295399"/>
            <a:ext cx="163500" cy="1509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3" name="Google Shape;203;p25"/>
          <p:cNvCxnSpPr/>
          <p:nvPr/>
        </p:nvCxnSpPr>
        <p:spPr>
          <a:xfrm>
            <a:off x="6010650" y="1296650"/>
            <a:ext cx="754200" cy="3680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228600" y="381001"/>
            <a:ext cx="8686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</a:pPr>
            <a:r>
              <a:rPr b="1" lang="en-US" sz="1800">
                <a:latin typeface="Comic Sans MS"/>
                <a:ea typeface="Comic Sans MS"/>
                <a:cs typeface="Comic Sans MS"/>
                <a:sym typeface="Comic Sans MS"/>
              </a:rPr>
              <a:t>Follow the prompts to answer the questions:</a:t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60925"/>
            <a:ext cx="8839201" cy="333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457200" y="1524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YOU ARE FINISHED..</a:t>
            </a:r>
            <a:endParaRPr b="0" i="0" sz="36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151708" y="1356717"/>
            <a:ext cx="6840583" cy="15388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When you are finished  click “save changes and I am finished”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you look at the top of the page it should indicate status:  Complete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74" y="3791321"/>
            <a:ext cx="8956678" cy="1389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7"/>
          <p:cNvCxnSpPr/>
          <p:nvPr/>
        </p:nvCxnSpPr>
        <p:spPr>
          <a:xfrm>
            <a:off x="5334000" y="2819400"/>
            <a:ext cx="2658291" cy="217008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1009442" y="675724"/>
            <a:ext cx="7125113" cy="5953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CONTINUE TO HAVE OPPORTUNITIES TO EXPLORE YOUR COLLEGE AND CAREER OPTIONS IN TA, FEEL FREE TO NAVIGATE THROUGH NAVIANCE ON YOUR OWN</a:t>
            </a: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☺</a:t>
            </a:r>
            <a:endParaRPr b="0" i="1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