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T Sans Narrow" panose="020B0604020202020204" charset="0"/>
      <p:regular r:id="rId22"/>
      <p:bold r:id="rId23"/>
    </p:embeddedFont>
    <p:embeddedFont>
      <p:font typeface="Lato" panose="020B0604020202020204" charset="0"/>
      <p:regular r:id="rId24"/>
      <p:bold r:id="rId25"/>
      <p:italic r:id="rId26"/>
      <p:boldItalic r:id="rId27"/>
    </p:embeddedFont>
    <p:embeddedFont>
      <p:font typeface="Playfair Display" panose="020B0604020202020204" charset="0"/>
      <p:regular r:id="rId28"/>
      <p:bold r:id="rId29"/>
      <p:italic r:id="rId30"/>
      <p:boldItalic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620"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072d5b250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072d5b25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09146b19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09146b19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09146b19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09146b19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9146b19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9146b19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09146b19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09146b19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09146b19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09146b1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09146b19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09146b19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09146b19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09146b1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09146b1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09146b1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09146b1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09146b1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072d5b25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072d5b25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72d5b25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072d5b25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072d5b25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072d5b25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72d5b25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072d5b25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72d5b25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72d5b25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9146b1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09146b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09146b1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09146b1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09146b19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09146b19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cationquest.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elkhornfoundation.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ligibilitycenter.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playnaia.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499625" y="1279875"/>
            <a:ext cx="4348800" cy="1935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a:t>ELKHORN HIGH SENIOR COLLEGE PLANNING NIGHT</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91350"/>
            <a:ext cx="8520600" cy="758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t>College Visits</a:t>
            </a:r>
            <a:endParaRPr sz="4000"/>
          </a:p>
        </p:txBody>
      </p:sp>
      <p:sp>
        <p:nvSpPr>
          <p:cNvPr id="119" name="Google Shape;119;p22"/>
          <p:cNvSpPr txBox="1">
            <a:spLocks noGrp="1"/>
          </p:cNvSpPr>
          <p:nvPr>
            <p:ph type="body" idx="1"/>
          </p:nvPr>
        </p:nvSpPr>
        <p:spPr>
          <a:xfrm>
            <a:off x="311700" y="1149750"/>
            <a:ext cx="8520600" cy="3525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College Reps at Elkhorn</a:t>
            </a:r>
            <a:endParaRPr>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Sign up on Naviance account at least one day in advance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Excused from a class period to attend the college session</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Can also meet with branches of the military</a:t>
            </a:r>
            <a:endParaRPr sz="1800">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College Campus Visits</a:t>
            </a:r>
            <a:endParaRPr>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Check college website, many require a sign up</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BEFORE a college visit students need to sign up in the counseling center if they will miss school</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2 visits a year</a:t>
            </a:r>
            <a:endParaRPr sz="1800">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College Fair-UNO Sunday 9/23 1pm-4pm, over 200 schools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Applying to College</a:t>
            </a:r>
            <a:endParaRPr sz="3600"/>
          </a:p>
        </p:txBody>
      </p:sp>
      <p:sp>
        <p:nvSpPr>
          <p:cNvPr id="125" name="Google Shape;125;p23"/>
          <p:cNvSpPr txBox="1">
            <a:spLocks noGrp="1"/>
          </p:cNvSpPr>
          <p:nvPr>
            <p:ph type="body" idx="1"/>
          </p:nvPr>
        </p:nvSpPr>
        <p:spPr>
          <a:xfrm>
            <a:off x="311700" y="1152475"/>
            <a:ext cx="8520600" cy="3797100"/>
          </a:xfrm>
          <a:prstGeom prst="rect">
            <a:avLst/>
          </a:prstGeom>
        </p:spPr>
        <p:txBody>
          <a:bodyPr spcFirstLastPara="1" wrap="square" lIns="91425" tIns="91425" rIns="91425" bIns="91425" anchor="t" anchorCtr="0">
            <a:noAutofit/>
          </a:bodyPr>
          <a:lstStyle/>
          <a:p>
            <a:pPr marL="457200" lvl="0" indent="-368300" rtl="0">
              <a:lnSpc>
                <a:spcPct val="115000"/>
              </a:lnSpc>
              <a:spcBef>
                <a:spcPts val="1000"/>
              </a:spcBef>
              <a:spcAft>
                <a:spcPts val="0"/>
              </a:spcAft>
              <a:buClr>
                <a:srgbClr val="000000"/>
              </a:buClr>
              <a:buSzPts val="2200"/>
              <a:buChar char="●"/>
            </a:pPr>
            <a:r>
              <a:rPr lang="en" sz="2200">
                <a:solidFill>
                  <a:srgbClr val="000000"/>
                </a:solidFill>
              </a:rPr>
              <a:t>Start Online Applications--links are on college websites.</a:t>
            </a:r>
            <a:endParaRPr sz="2200">
              <a:solidFill>
                <a:srgbClr val="000000"/>
              </a:solidFill>
            </a:endParaRPr>
          </a:p>
          <a:p>
            <a:pPr marL="457200" lvl="0" indent="-368300" rtl="0">
              <a:lnSpc>
                <a:spcPct val="115000"/>
              </a:lnSpc>
              <a:spcBef>
                <a:spcPts val="0"/>
              </a:spcBef>
              <a:spcAft>
                <a:spcPts val="0"/>
              </a:spcAft>
              <a:buClr>
                <a:srgbClr val="000000"/>
              </a:buClr>
              <a:buSzPts val="2200"/>
              <a:buChar char="●"/>
            </a:pPr>
            <a:r>
              <a:rPr lang="en" sz="2200">
                <a:solidFill>
                  <a:srgbClr val="000000"/>
                </a:solidFill>
              </a:rPr>
              <a:t>Don’t </a:t>
            </a:r>
            <a:r>
              <a:rPr lang="en" sz="2200" b="1">
                <a:solidFill>
                  <a:srgbClr val="000000"/>
                </a:solidFill>
              </a:rPr>
              <a:t>WAIT</a:t>
            </a:r>
            <a:r>
              <a:rPr lang="en" sz="2200">
                <a:solidFill>
                  <a:srgbClr val="000000"/>
                </a:solidFill>
              </a:rPr>
              <a:t> on an ACT score, can send later.  Colleges use the highest score.</a:t>
            </a:r>
            <a:endParaRPr sz="2200">
              <a:solidFill>
                <a:srgbClr val="000000"/>
              </a:solidFill>
            </a:endParaRPr>
          </a:p>
          <a:p>
            <a:pPr marL="457200" lvl="0" indent="-368300" rtl="0">
              <a:lnSpc>
                <a:spcPct val="115000"/>
              </a:lnSpc>
              <a:spcBef>
                <a:spcPts val="0"/>
              </a:spcBef>
              <a:spcAft>
                <a:spcPts val="0"/>
              </a:spcAft>
              <a:buClr>
                <a:srgbClr val="000000"/>
              </a:buClr>
              <a:buSzPts val="2200"/>
              <a:buChar char="●"/>
            </a:pPr>
            <a:r>
              <a:rPr lang="en" sz="2200">
                <a:solidFill>
                  <a:srgbClr val="000000"/>
                </a:solidFill>
              </a:rPr>
              <a:t>Remind student to write down usernames &amp; </a:t>
            </a:r>
            <a:br>
              <a:rPr lang="en" sz="2200">
                <a:solidFill>
                  <a:srgbClr val="000000"/>
                </a:solidFill>
              </a:rPr>
            </a:br>
            <a:r>
              <a:rPr lang="en" sz="2200">
                <a:solidFill>
                  <a:srgbClr val="000000"/>
                </a:solidFill>
              </a:rPr>
              <a:t>  passwords when creating application accounts</a:t>
            </a:r>
            <a:endParaRPr sz="2200">
              <a:solidFill>
                <a:srgbClr val="000000"/>
              </a:solidFill>
            </a:endParaRPr>
          </a:p>
          <a:p>
            <a:pPr marL="457200" lvl="0" indent="-368300" rtl="0">
              <a:lnSpc>
                <a:spcPct val="115000"/>
              </a:lnSpc>
              <a:spcBef>
                <a:spcPts val="0"/>
              </a:spcBef>
              <a:spcAft>
                <a:spcPts val="0"/>
              </a:spcAft>
              <a:buClr>
                <a:srgbClr val="000000"/>
              </a:buClr>
              <a:buSzPts val="2200"/>
              <a:buChar char="●"/>
            </a:pPr>
            <a:r>
              <a:rPr lang="en" sz="2200">
                <a:solidFill>
                  <a:srgbClr val="000000"/>
                </a:solidFill>
              </a:rPr>
              <a:t>If student is planning on applying to a </a:t>
            </a:r>
            <a:r>
              <a:rPr lang="en" sz="2200" b="1">
                <a:solidFill>
                  <a:srgbClr val="000000"/>
                </a:solidFill>
              </a:rPr>
              <a:t>Common </a:t>
            </a:r>
            <a:br>
              <a:rPr lang="en" sz="2200" b="1">
                <a:solidFill>
                  <a:srgbClr val="000000"/>
                </a:solidFill>
              </a:rPr>
            </a:br>
            <a:r>
              <a:rPr lang="en" sz="2200" b="1">
                <a:solidFill>
                  <a:srgbClr val="000000"/>
                </a:solidFill>
              </a:rPr>
              <a:t>  Application</a:t>
            </a:r>
            <a:r>
              <a:rPr lang="en" sz="2200">
                <a:solidFill>
                  <a:srgbClr val="000000"/>
                </a:solidFill>
              </a:rPr>
              <a:t> school, he/she should visit with counselor </a:t>
            </a:r>
            <a:br>
              <a:rPr lang="en" sz="2200">
                <a:solidFill>
                  <a:srgbClr val="000000"/>
                </a:solidFill>
              </a:rPr>
            </a:br>
            <a:r>
              <a:rPr lang="en" sz="2200">
                <a:solidFill>
                  <a:srgbClr val="000000"/>
                </a:solidFill>
              </a:rPr>
              <a:t>  as soon as possible</a:t>
            </a:r>
            <a:endParaRPr sz="2200">
              <a:solidFill>
                <a:srgbClr val="000000"/>
              </a:solidFill>
            </a:endParaRPr>
          </a:p>
          <a:p>
            <a:pPr marL="0" lvl="0" indent="0">
              <a:spcBef>
                <a:spcPts val="0"/>
              </a:spcBef>
              <a:spcAft>
                <a:spcPts val="1600"/>
              </a:spcAft>
              <a:buNone/>
            </a:pPr>
            <a:endParaRPr sz="2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ACT/SAT Scores</a:t>
            </a:r>
            <a:endParaRPr sz="3600"/>
          </a:p>
        </p:txBody>
      </p:sp>
      <p:sp>
        <p:nvSpPr>
          <p:cNvPr id="131" name="Google Shape;131;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000000"/>
              </a:buClr>
              <a:buSzPts val="1800"/>
              <a:buChar char="●"/>
            </a:pPr>
            <a:r>
              <a:rPr lang="en">
                <a:solidFill>
                  <a:srgbClr val="000000"/>
                </a:solidFill>
              </a:rPr>
              <a:t>ACT and SAT scores must be sent by the student to the college via the testing website</a:t>
            </a:r>
            <a:endParaRPr>
              <a:solidFill>
                <a:srgbClr val="000000"/>
              </a:solidFill>
            </a:endParaRPr>
          </a:p>
          <a:p>
            <a:pPr marL="457200" lvl="0" indent="-342900" rtl="0">
              <a:lnSpc>
                <a:spcPct val="150000"/>
              </a:lnSpc>
              <a:spcBef>
                <a:spcPts val="0"/>
              </a:spcBef>
              <a:spcAft>
                <a:spcPts val="0"/>
              </a:spcAft>
              <a:buClr>
                <a:srgbClr val="000000"/>
              </a:buClr>
              <a:buSzPts val="1800"/>
              <a:buChar char="●"/>
            </a:pPr>
            <a:r>
              <a:rPr lang="en">
                <a:solidFill>
                  <a:srgbClr val="000000"/>
                </a:solidFill>
              </a:rPr>
              <a:t>To see where your scores have been sent and to send them to other schools log in to your ACT or SAT account, there may be an additional cost</a:t>
            </a:r>
            <a:endParaRPr>
              <a:solidFill>
                <a:srgbClr val="000000"/>
              </a:solidFill>
            </a:endParaRPr>
          </a:p>
          <a:p>
            <a:pPr marL="457200" lvl="0" indent="-342900" rtl="0">
              <a:lnSpc>
                <a:spcPct val="150000"/>
              </a:lnSpc>
              <a:spcBef>
                <a:spcPts val="0"/>
              </a:spcBef>
              <a:spcAft>
                <a:spcPts val="0"/>
              </a:spcAft>
              <a:buClr>
                <a:srgbClr val="000000"/>
              </a:buClr>
              <a:buSzPts val="1800"/>
              <a:buChar char="●"/>
            </a:pPr>
            <a:r>
              <a:rPr lang="en">
                <a:solidFill>
                  <a:srgbClr val="000000"/>
                </a:solidFill>
              </a:rPr>
              <a:t>ACT and SAT scores must also be sent to NCAA or NAIA if you are playing sports</a:t>
            </a:r>
            <a:endParaRPr>
              <a:solidFill>
                <a:srgbClr val="000000"/>
              </a:solidFill>
            </a:endParaRPr>
          </a:p>
          <a:p>
            <a:pPr marL="457200" lvl="0" indent="-342900" rtl="0">
              <a:lnSpc>
                <a:spcPct val="150000"/>
              </a:lnSpc>
              <a:spcBef>
                <a:spcPts val="0"/>
              </a:spcBef>
              <a:spcAft>
                <a:spcPts val="0"/>
              </a:spcAft>
              <a:buClr>
                <a:srgbClr val="000000"/>
              </a:buClr>
              <a:buSzPts val="1800"/>
              <a:buChar char="●"/>
            </a:pPr>
            <a:r>
              <a:rPr lang="en">
                <a:solidFill>
                  <a:srgbClr val="000000"/>
                </a:solidFill>
              </a:rPr>
              <a:t>Students were given their ACT ID in senior seminar and it will be mailed home as well.  This ID was for the April test.</a:t>
            </a:r>
            <a:endParaRPr>
              <a:solidFill>
                <a:srgbClr val="000000"/>
              </a:solidFill>
            </a:endParaRPr>
          </a:p>
          <a:p>
            <a:pPr marL="45720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Sending Transcripts</a:t>
            </a:r>
            <a:endParaRPr/>
          </a:p>
        </p:txBody>
      </p:sp>
      <p:sp>
        <p:nvSpPr>
          <p:cNvPr id="137" name="Google Shape;137;p25"/>
          <p:cNvSpPr txBox="1">
            <a:spLocks noGrp="1"/>
          </p:cNvSpPr>
          <p:nvPr>
            <p:ph type="body" idx="1"/>
          </p:nvPr>
        </p:nvSpPr>
        <p:spPr>
          <a:xfrm>
            <a:off x="311700" y="1152425"/>
            <a:ext cx="8520600" cy="34167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000000"/>
              </a:buClr>
              <a:buSzPts val="2200"/>
              <a:buChar char="●"/>
            </a:pPr>
            <a:r>
              <a:rPr lang="en" sz="2200">
                <a:solidFill>
                  <a:srgbClr val="000000"/>
                </a:solidFill>
              </a:rPr>
              <a:t>If a school requires an official transcript for admissions please see Mrs. Frevert in the counseling center</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Many schools have gone to self reporting and this will not be necessary</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As mentioned earlier if a student is applying via common app please work with your counselor on this step</a:t>
            </a:r>
            <a:endParaRPr sz="2200">
              <a:solidFill>
                <a:srgbClr val="000000"/>
              </a:solidFill>
            </a:endParaRPr>
          </a:p>
          <a:p>
            <a:pPr marL="457200" lvl="0" indent="-368300" rtl="0">
              <a:spcBef>
                <a:spcPts val="0"/>
              </a:spcBef>
              <a:spcAft>
                <a:spcPts val="0"/>
              </a:spcAft>
              <a:buClr>
                <a:srgbClr val="000000"/>
              </a:buClr>
              <a:buSzPts val="2200"/>
              <a:buChar char="●"/>
            </a:pPr>
            <a:r>
              <a:rPr lang="en" sz="2200">
                <a:solidFill>
                  <a:srgbClr val="000000"/>
                </a:solidFill>
              </a:rPr>
              <a:t>The student should apply to the school before requesting a transcript be sent</a:t>
            </a:r>
            <a:endParaRPr sz="2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t>Military</a:t>
            </a:r>
            <a:endParaRPr sz="4000"/>
          </a:p>
        </p:txBody>
      </p:sp>
      <p:sp>
        <p:nvSpPr>
          <p:cNvPr id="143" name="Google Shape;143;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rtl="0">
              <a:lnSpc>
                <a:spcPct val="150000"/>
              </a:lnSpc>
              <a:spcBef>
                <a:spcPts val="500"/>
              </a:spcBef>
              <a:spcAft>
                <a:spcPts val="0"/>
              </a:spcAft>
              <a:buClr>
                <a:srgbClr val="000000"/>
              </a:buClr>
              <a:buSzPts val="2400"/>
              <a:buChar char="●"/>
            </a:pPr>
            <a:r>
              <a:rPr lang="en" sz="2400">
                <a:solidFill>
                  <a:srgbClr val="000000"/>
                </a:solidFill>
              </a:rPr>
              <a:t>ASVAB – October —sign up in Counseling Center </a:t>
            </a:r>
            <a:endParaRPr sz="240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a:solidFill>
                  <a:srgbClr val="000000"/>
                </a:solidFill>
              </a:rPr>
              <a:t>Students can sign up on Naviance to meet with recruiters during lunch in the Elkhorn High School Counseling Center</a:t>
            </a:r>
            <a:endParaRPr sz="240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a:solidFill>
                  <a:srgbClr val="000000"/>
                </a:solidFill>
              </a:rPr>
              <a:t>Military Fair – November 9</a:t>
            </a:r>
            <a:r>
              <a:rPr lang="en" sz="2400" baseline="30000">
                <a:solidFill>
                  <a:srgbClr val="000000"/>
                </a:solidFill>
              </a:rPr>
              <a:t>th</a:t>
            </a:r>
            <a:endParaRPr sz="2400" baseline="30000">
              <a:solidFill>
                <a:srgbClr val="000000"/>
              </a:solidFill>
            </a:endParaRPr>
          </a:p>
          <a:p>
            <a:pPr marL="285750" lvl="0" indent="0" rtl="0">
              <a:spcBef>
                <a:spcPts val="500"/>
              </a:spcBef>
              <a:spcAft>
                <a:spcPts val="0"/>
              </a:spcAft>
              <a:buNone/>
            </a:pPr>
            <a:endParaRPr sz="3000" baseline="30000">
              <a:solidFill>
                <a:srgbClr val="000000"/>
              </a:solidFill>
            </a:endParaRPr>
          </a:p>
          <a:p>
            <a:pPr marL="0" lvl="0" indent="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lnSpc>
                <a:spcPct val="100000"/>
              </a:lnSpc>
              <a:spcBef>
                <a:spcPts val="0"/>
              </a:spcBef>
              <a:spcAft>
                <a:spcPts val="0"/>
              </a:spcAft>
              <a:buNone/>
            </a:pPr>
            <a:r>
              <a:rPr lang="en" sz="4000"/>
              <a:t>Paying for College</a:t>
            </a:r>
            <a:endParaRPr sz="4000"/>
          </a:p>
        </p:txBody>
      </p:sp>
      <p:sp>
        <p:nvSpPr>
          <p:cNvPr id="149" name="Google Shape;149;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457200" rtl="0">
              <a:spcBef>
                <a:spcPts val="0"/>
              </a:spcBef>
              <a:spcAft>
                <a:spcPts val="0"/>
              </a:spcAft>
              <a:buClr>
                <a:srgbClr val="000000"/>
              </a:buClr>
              <a:buSzPts val="3600"/>
              <a:buChar char="●"/>
            </a:pPr>
            <a:r>
              <a:rPr lang="en" sz="3600">
                <a:solidFill>
                  <a:srgbClr val="000000"/>
                </a:solidFill>
              </a:rPr>
              <a:t>Loans</a:t>
            </a:r>
            <a:endParaRPr sz="3600">
              <a:solidFill>
                <a:srgbClr val="000000"/>
              </a:solidFill>
            </a:endParaRPr>
          </a:p>
          <a:p>
            <a:pPr marL="457200" lvl="0" indent="-457200" rtl="0">
              <a:spcBef>
                <a:spcPts val="0"/>
              </a:spcBef>
              <a:spcAft>
                <a:spcPts val="0"/>
              </a:spcAft>
              <a:buClr>
                <a:srgbClr val="000000"/>
              </a:buClr>
              <a:buSzPts val="3600"/>
              <a:buChar char="●"/>
            </a:pPr>
            <a:r>
              <a:rPr lang="en" sz="3600">
                <a:solidFill>
                  <a:srgbClr val="000000"/>
                </a:solidFill>
              </a:rPr>
              <a:t>Grants</a:t>
            </a:r>
            <a:endParaRPr sz="3600">
              <a:solidFill>
                <a:srgbClr val="000000"/>
              </a:solidFill>
            </a:endParaRPr>
          </a:p>
          <a:p>
            <a:pPr marL="457200" lvl="0" indent="-457200" rtl="0">
              <a:spcBef>
                <a:spcPts val="0"/>
              </a:spcBef>
              <a:spcAft>
                <a:spcPts val="0"/>
              </a:spcAft>
              <a:buClr>
                <a:srgbClr val="000000"/>
              </a:buClr>
              <a:buSzPts val="3600"/>
              <a:buChar char="●"/>
            </a:pPr>
            <a:r>
              <a:rPr lang="en" sz="3600">
                <a:solidFill>
                  <a:srgbClr val="000000"/>
                </a:solidFill>
              </a:rPr>
              <a:t>Scholarships</a:t>
            </a:r>
            <a:endParaRPr sz="3600">
              <a:solidFill>
                <a:srgbClr val="000000"/>
              </a:solidFill>
            </a:endParaRPr>
          </a:p>
          <a:p>
            <a:pPr marL="457200" lvl="0" indent="-457200">
              <a:spcBef>
                <a:spcPts val="0"/>
              </a:spcBef>
              <a:spcAft>
                <a:spcPts val="0"/>
              </a:spcAft>
              <a:buClr>
                <a:srgbClr val="000000"/>
              </a:buClr>
              <a:buSzPts val="3600"/>
              <a:buChar char="●"/>
            </a:pPr>
            <a:r>
              <a:rPr lang="en" sz="3600">
                <a:solidFill>
                  <a:srgbClr val="000000"/>
                </a:solidFill>
              </a:rPr>
              <a:t>Work Study</a:t>
            </a:r>
            <a:endParaRPr sz="36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FAFSA-Free Application for Federal Student Aid</a:t>
            </a:r>
            <a:endParaRPr sz="2800"/>
          </a:p>
        </p:txBody>
      </p:sp>
      <p:sp>
        <p:nvSpPr>
          <p:cNvPr id="155" name="Google Shape;155;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rtl="0">
              <a:lnSpc>
                <a:spcPct val="150000"/>
              </a:lnSpc>
              <a:spcBef>
                <a:spcPts val="0"/>
              </a:spcBef>
              <a:spcAft>
                <a:spcPts val="0"/>
              </a:spcAft>
              <a:buClr>
                <a:srgbClr val="000000"/>
              </a:buClr>
              <a:buSzPts val="2400"/>
              <a:buChar char="●"/>
            </a:pPr>
            <a:r>
              <a:rPr lang="en" sz="2400">
                <a:solidFill>
                  <a:srgbClr val="000000"/>
                </a:solidFill>
              </a:rPr>
              <a:t>Application for federal, state, and college-based financial aid. The colleges you list on the application will use that information to award financial aid.</a:t>
            </a:r>
            <a:endParaRPr sz="240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a:solidFill>
                  <a:srgbClr val="000000"/>
                </a:solidFill>
              </a:rPr>
              <a:t>FAFSA opens October 1st, 2018</a:t>
            </a:r>
            <a:endParaRPr sz="240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a:solidFill>
                  <a:srgbClr val="000000"/>
                </a:solidFill>
              </a:rPr>
              <a:t>Need help?  Education Quest Financial Aid Program</a:t>
            </a:r>
            <a:endParaRPr sz="2400">
              <a:solidFill>
                <a:srgbClr val="000000"/>
              </a:solidFill>
            </a:endParaRPr>
          </a:p>
          <a:p>
            <a:pPr marL="914400" lvl="1" indent="-381000" rtl="0">
              <a:lnSpc>
                <a:spcPct val="150000"/>
              </a:lnSpc>
              <a:spcBef>
                <a:spcPts val="0"/>
              </a:spcBef>
              <a:spcAft>
                <a:spcPts val="0"/>
              </a:spcAft>
              <a:buClr>
                <a:srgbClr val="000000"/>
              </a:buClr>
              <a:buSzPts val="2400"/>
              <a:buChar char="○"/>
            </a:pPr>
            <a:r>
              <a:rPr lang="en" sz="2400">
                <a:solidFill>
                  <a:srgbClr val="000000"/>
                </a:solidFill>
              </a:rPr>
              <a:t>Elkhorn High School September 24th 6pm</a:t>
            </a:r>
            <a:endParaRPr sz="2400">
              <a:solidFill>
                <a:srgbClr val="000000"/>
              </a:solidFill>
            </a:endParaRPr>
          </a:p>
          <a:p>
            <a:pPr marL="914400" lvl="0" indent="0" rtl="0">
              <a:spcBef>
                <a:spcPts val="1600"/>
              </a:spcBef>
              <a:spcAft>
                <a:spcPts val="0"/>
              </a:spcAft>
              <a:buNone/>
            </a:pPr>
            <a:endParaRPr sz="2400">
              <a:solidFill>
                <a:srgbClr val="000000"/>
              </a:solidFill>
            </a:endParaRPr>
          </a:p>
          <a:p>
            <a:pPr marL="0" lvl="0" indent="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t>Scholarships</a:t>
            </a:r>
            <a:endParaRPr sz="4000"/>
          </a:p>
        </p:txBody>
      </p:sp>
      <p:sp>
        <p:nvSpPr>
          <p:cNvPr id="161" name="Google Shape;161;p29"/>
          <p:cNvSpPr txBox="1">
            <a:spLocks noGrp="1"/>
          </p:cNvSpPr>
          <p:nvPr>
            <p:ph type="body" idx="1"/>
          </p:nvPr>
        </p:nvSpPr>
        <p:spPr>
          <a:xfrm>
            <a:off x="311700" y="1152475"/>
            <a:ext cx="8520600" cy="38499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Clr>
                <a:srgbClr val="000000"/>
              </a:buClr>
              <a:buSzPts val="2000"/>
              <a:buChar char="●"/>
            </a:pPr>
            <a:r>
              <a:rPr lang="en" sz="2000">
                <a:solidFill>
                  <a:srgbClr val="000000"/>
                </a:solidFill>
              </a:rPr>
              <a:t>Ways to earn scholarships</a:t>
            </a:r>
            <a:endParaRPr sz="2000">
              <a:solidFill>
                <a:srgbClr val="000000"/>
              </a:solidFill>
            </a:endParaRPr>
          </a:p>
          <a:p>
            <a:pPr marL="914400" lvl="1" indent="-355600" rtl="0">
              <a:lnSpc>
                <a:spcPct val="100000"/>
              </a:lnSpc>
              <a:spcBef>
                <a:spcPts val="0"/>
              </a:spcBef>
              <a:spcAft>
                <a:spcPts val="0"/>
              </a:spcAft>
              <a:buClr>
                <a:srgbClr val="000000"/>
              </a:buClr>
              <a:buSzPts val="2000"/>
              <a:buChar char="○"/>
            </a:pPr>
            <a:r>
              <a:rPr lang="en" sz="2000">
                <a:solidFill>
                  <a:srgbClr val="000000"/>
                </a:solidFill>
              </a:rPr>
              <a:t>Test Scores and Grades</a:t>
            </a:r>
            <a:endParaRPr sz="2000">
              <a:solidFill>
                <a:srgbClr val="000000"/>
              </a:solidFill>
            </a:endParaRPr>
          </a:p>
          <a:p>
            <a:pPr marL="914400" lvl="1" indent="-355600" rtl="0">
              <a:lnSpc>
                <a:spcPct val="100000"/>
              </a:lnSpc>
              <a:spcBef>
                <a:spcPts val="0"/>
              </a:spcBef>
              <a:spcAft>
                <a:spcPts val="0"/>
              </a:spcAft>
              <a:buClr>
                <a:srgbClr val="000000"/>
              </a:buClr>
              <a:buSzPts val="2000"/>
              <a:buChar char="○"/>
            </a:pPr>
            <a:r>
              <a:rPr lang="en" sz="2000">
                <a:solidFill>
                  <a:srgbClr val="000000"/>
                </a:solidFill>
              </a:rPr>
              <a:t>Active Participation/Activities Resume</a:t>
            </a:r>
            <a:endParaRPr sz="2000">
              <a:solidFill>
                <a:srgbClr val="000000"/>
              </a:solidFill>
            </a:endParaRPr>
          </a:p>
          <a:p>
            <a:pPr marL="914400" lvl="1" indent="-355600" rtl="0">
              <a:lnSpc>
                <a:spcPct val="100000"/>
              </a:lnSpc>
              <a:spcBef>
                <a:spcPts val="0"/>
              </a:spcBef>
              <a:spcAft>
                <a:spcPts val="0"/>
              </a:spcAft>
              <a:buClr>
                <a:srgbClr val="000000"/>
              </a:buClr>
              <a:buSzPts val="2000"/>
              <a:buChar char="○"/>
            </a:pPr>
            <a:r>
              <a:rPr lang="en" sz="2000">
                <a:solidFill>
                  <a:srgbClr val="000000"/>
                </a:solidFill>
              </a:rPr>
              <a:t>Leadership</a:t>
            </a:r>
            <a:endParaRPr sz="2000">
              <a:solidFill>
                <a:srgbClr val="000000"/>
              </a:solidFill>
            </a:endParaRPr>
          </a:p>
          <a:p>
            <a:pPr marL="914400" lvl="1" indent="-355600" rtl="0">
              <a:lnSpc>
                <a:spcPct val="100000"/>
              </a:lnSpc>
              <a:spcBef>
                <a:spcPts val="0"/>
              </a:spcBef>
              <a:spcAft>
                <a:spcPts val="0"/>
              </a:spcAft>
              <a:buClr>
                <a:srgbClr val="000000"/>
              </a:buClr>
              <a:buSzPts val="2000"/>
              <a:buChar char="○"/>
            </a:pPr>
            <a:r>
              <a:rPr lang="en" sz="2000">
                <a:solidFill>
                  <a:srgbClr val="000000"/>
                </a:solidFill>
              </a:rPr>
              <a:t>Need</a:t>
            </a:r>
            <a:endParaRPr sz="2000">
              <a:solidFill>
                <a:srgbClr val="000000"/>
              </a:solidFill>
            </a:endParaRPr>
          </a:p>
          <a:p>
            <a:pPr marL="457200" lvl="0" indent="-355600" rtl="0">
              <a:lnSpc>
                <a:spcPct val="100000"/>
              </a:lnSpc>
              <a:spcBef>
                <a:spcPts val="0"/>
              </a:spcBef>
              <a:spcAft>
                <a:spcPts val="0"/>
              </a:spcAft>
              <a:buClr>
                <a:srgbClr val="000000"/>
              </a:buClr>
              <a:buSzPts val="2000"/>
              <a:buChar char="●"/>
            </a:pPr>
            <a:r>
              <a:rPr lang="en" sz="2000">
                <a:solidFill>
                  <a:srgbClr val="000000"/>
                </a:solidFill>
              </a:rPr>
              <a:t>Scholarship Search</a:t>
            </a:r>
            <a:endParaRPr sz="2000">
              <a:solidFill>
                <a:srgbClr val="000000"/>
              </a:solidFill>
            </a:endParaRPr>
          </a:p>
          <a:p>
            <a:pPr marL="914400" lvl="1" indent="-355600" rtl="0">
              <a:lnSpc>
                <a:spcPct val="100000"/>
              </a:lnSpc>
              <a:spcBef>
                <a:spcPts val="0"/>
              </a:spcBef>
              <a:spcAft>
                <a:spcPts val="0"/>
              </a:spcAft>
              <a:buClr>
                <a:srgbClr val="000000"/>
              </a:buClr>
              <a:buSzPts val="2000"/>
              <a:buChar char="○"/>
            </a:pPr>
            <a:r>
              <a:rPr lang="en" sz="2000">
                <a:solidFill>
                  <a:srgbClr val="000000"/>
                </a:solidFill>
              </a:rPr>
              <a:t>Naviance - directions in hand out</a:t>
            </a:r>
            <a:endParaRPr sz="2000">
              <a:solidFill>
                <a:srgbClr val="000000"/>
              </a:solidFill>
            </a:endParaRPr>
          </a:p>
          <a:p>
            <a:pPr marL="914400" lvl="1" indent="-355600" rtl="0">
              <a:lnSpc>
                <a:spcPct val="100000"/>
              </a:lnSpc>
              <a:spcBef>
                <a:spcPts val="0"/>
              </a:spcBef>
              <a:spcAft>
                <a:spcPts val="0"/>
              </a:spcAft>
              <a:buSzPts val="2000"/>
              <a:buChar char="○"/>
            </a:pPr>
            <a:r>
              <a:rPr lang="en" sz="2000" u="sng">
                <a:solidFill>
                  <a:srgbClr val="F21213"/>
                </a:solidFill>
                <a:hlinkClick r:id="rId3"/>
              </a:rPr>
              <a:t>www.educationquest.org</a:t>
            </a:r>
            <a:r>
              <a:rPr lang="en" sz="2000">
                <a:solidFill>
                  <a:srgbClr val="000000"/>
                </a:solidFill>
              </a:rPr>
              <a:t> - Scholarshipquest</a:t>
            </a:r>
            <a:endParaRPr sz="2000">
              <a:solidFill>
                <a:srgbClr val="000000"/>
              </a:solidFill>
            </a:endParaRPr>
          </a:p>
          <a:p>
            <a:pPr marL="914400" lvl="1" indent="-355600" rtl="0">
              <a:lnSpc>
                <a:spcPct val="100000"/>
              </a:lnSpc>
              <a:spcBef>
                <a:spcPts val="0"/>
              </a:spcBef>
              <a:spcAft>
                <a:spcPts val="0"/>
              </a:spcAft>
              <a:buSzPts val="2000"/>
              <a:buChar char="○"/>
            </a:pPr>
            <a:r>
              <a:rPr lang="en" sz="2000" u="sng">
                <a:solidFill>
                  <a:srgbClr val="F21213"/>
                </a:solidFill>
                <a:hlinkClick r:id="rId4"/>
              </a:rPr>
              <a:t>www.elkhornfoundation.org</a:t>
            </a:r>
            <a:endParaRPr sz="2000">
              <a:solidFill>
                <a:srgbClr val="000000"/>
              </a:solidFill>
            </a:endParaRPr>
          </a:p>
          <a:p>
            <a:pPr marL="1371600" lvl="2" indent="-355600" rtl="0">
              <a:lnSpc>
                <a:spcPct val="100000"/>
              </a:lnSpc>
              <a:spcBef>
                <a:spcPts val="0"/>
              </a:spcBef>
              <a:spcAft>
                <a:spcPts val="0"/>
              </a:spcAft>
              <a:buClr>
                <a:srgbClr val="000000"/>
              </a:buClr>
              <a:buSzPts val="2000"/>
              <a:buChar char="■"/>
            </a:pPr>
            <a:r>
              <a:rPr lang="en" sz="2000">
                <a:solidFill>
                  <a:srgbClr val="000000"/>
                </a:solidFill>
              </a:rPr>
              <a:t>Foundation scholarships will be available Dec 3rd and are due Feb 1st </a:t>
            </a:r>
            <a:endParaRPr sz="2000">
              <a:solidFill>
                <a:srgbClr val="000000"/>
              </a:solidFill>
            </a:endParaRPr>
          </a:p>
          <a:p>
            <a:pPr marL="0" lvl="0" indent="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t>Athletics</a:t>
            </a:r>
            <a:endParaRPr sz="4000"/>
          </a:p>
        </p:txBody>
      </p:sp>
      <p:sp>
        <p:nvSpPr>
          <p:cNvPr id="167" name="Google Shape;167;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rtl="0">
              <a:lnSpc>
                <a:spcPct val="150000"/>
              </a:lnSpc>
              <a:spcBef>
                <a:spcPts val="0"/>
              </a:spcBef>
              <a:spcAft>
                <a:spcPts val="0"/>
              </a:spcAft>
              <a:buClr>
                <a:srgbClr val="000000"/>
              </a:buClr>
              <a:buSzPts val="2000"/>
              <a:buChar char="●"/>
            </a:pPr>
            <a:r>
              <a:rPr lang="en" sz="2000">
                <a:solidFill>
                  <a:srgbClr val="000000"/>
                </a:solidFill>
              </a:rPr>
              <a:t>Find out all information necessary by visiting the specific site for the athletic division(s) you are interested in</a:t>
            </a:r>
            <a:endParaRPr sz="2000">
              <a:solidFill>
                <a:srgbClr val="000000"/>
              </a:solidFill>
            </a:endParaRPr>
          </a:p>
          <a:p>
            <a:pPr marL="914400" lvl="1" indent="-355600" rtl="0">
              <a:lnSpc>
                <a:spcPct val="150000"/>
              </a:lnSpc>
              <a:spcBef>
                <a:spcPts val="0"/>
              </a:spcBef>
              <a:spcAft>
                <a:spcPts val="0"/>
              </a:spcAft>
              <a:buSzPts val="2000"/>
              <a:buChar char="○"/>
            </a:pPr>
            <a:r>
              <a:rPr lang="en" sz="2000">
                <a:solidFill>
                  <a:srgbClr val="000000"/>
                </a:solidFill>
              </a:rPr>
              <a:t>NCAA Clearinghouse -  </a:t>
            </a:r>
            <a:r>
              <a:rPr lang="en" sz="2000" u="sng">
                <a:solidFill>
                  <a:srgbClr val="F21213"/>
                </a:solidFill>
                <a:hlinkClick r:id="rId3"/>
              </a:rPr>
              <a:t>www.Eligibilitycenter.Org</a:t>
            </a:r>
            <a:endParaRPr sz="2000" u="sng">
              <a:solidFill>
                <a:srgbClr val="000000"/>
              </a:solidFill>
            </a:endParaRPr>
          </a:p>
          <a:p>
            <a:pPr marL="914400" lvl="1" indent="-355600" rtl="0">
              <a:lnSpc>
                <a:spcPct val="150000"/>
              </a:lnSpc>
              <a:spcBef>
                <a:spcPts val="0"/>
              </a:spcBef>
              <a:spcAft>
                <a:spcPts val="0"/>
              </a:spcAft>
              <a:buSzPts val="2000"/>
              <a:buChar char="○"/>
            </a:pPr>
            <a:r>
              <a:rPr lang="en" sz="2000">
                <a:solidFill>
                  <a:srgbClr val="000000"/>
                </a:solidFill>
              </a:rPr>
              <a:t>NAIA - </a:t>
            </a:r>
            <a:r>
              <a:rPr lang="en" sz="2000" u="sng">
                <a:solidFill>
                  <a:srgbClr val="F21213"/>
                </a:solidFill>
                <a:hlinkClick r:id="rId4"/>
              </a:rPr>
              <a:t>www.Playnaia.Org</a:t>
            </a:r>
            <a:endParaRPr sz="2000">
              <a:solidFill>
                <a:srgbClr val="000000"/>
              </a:solidFill>
            </a:endParaRPr>
          </a:p>
          <a:p>
            <a:pPr marL="457200" lvl="0" indent="-355600" rtl="0">
              <a:lnSpc>
                <a:spcPct val="150000"/>
              </a:lnSpc>
              <a:spcBef>
                <a:spcPts val="0"/>
              </a:spcBef>
              <a:spcAft>
                <a:spcPts val="0"/>
              </a:spcAft>
              <a:buClr>
                <a:srgbClr val="000000"/>
              </a:buClr>
              <a:buSzPts val="2000"/>
              <a:buChar char="●"/>
            </a:pPr>
            <a:r>
              <a:rPr lang="en" sz="2000">
                <a:solidFill>
                  <a:srgbClr val="000000"/>
                </a:solidFill>
              </a:rPr>
              <a:t>Have ACT scores sent to the athletic organization. This is in </a:t>
            </a:r>
            <a:r>
              <a:rPr lang="en" sz="2000" u="sng">
                <a:solidFill>
                  <a:srgbClr val="000000"/>
                </a:solidFill>
              </a:rPr>
              <a:t>ADDITION</a:t>
            </a:r>
            <a:r>
              <a:rPr lang="en" sz="2000">
                <a:solidFill>
                  <a:srgbClr val="000000"/>
                </a:solidFill>
              </a:rPr>
              <a:t> to sending to the college or university</a:t>
            </a:r>
            <a:endParaRPr sz="2000">
              <a:solidFill>
                <a:srgbClr val="000000"/>
              </a:solidFill>
            </a:endParaRPr>
          </a:p>
          <a:p>
            <a:pPr marL="457200" lvl="0" indent="-355600" rtl="0">
              <a:lnSpc>
                <a:spcPct val="150000"/>
              </a:lnSpc>
              <a:spcBef>
                <a:spcPts val="0"/>
              </a:spcBef>
              <a:spcAft>
                <a:spcPts val="0"/>
              </a:spcAft>
              <a:buClr>
                <a:srgbClr val="000000"/>
              </a:buClr>
              <a:buSzPts val="2000"/>
              <a:buChar char="●"/>
            </a:pPr>
            <a:r>
              <a:rPr lang="en" sz="2000">
                <a:solidFill>
                  <a:srgbClr val="000000"/>
                </a:solidFill>
              </a:rPr>
              <a:t>Fill out a “transcript request form” in the counseling center after registering.</a:t>
            </a:r>
            <a:endParaRPr sz="2000">
              <a:solidFill>
                <a:srgbClr val="000000"/>
              </a:solidFill>
            </a:endParaRPr>
          </a:p>
          <a:p>
            <a:pPr marL="0" lvl="0" indent="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297425"/>
            <a:ext cx="8571300" cy="2152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400"/>
              <a:t>THANK YOU!</a:t>
            </a:r>
            <a:endParaRPr sz="4400"/>
          </a:p>
          <a:p>
            <a:pPr marL="0" lvl="0" indent="0">
              <a:spcBef>
                <a:spcPts val="0"/>
              </a:spcBef>
              <a:spcAft>
                <a:spcPts val="0"/>
              </a:spcAft>
              <a:buNone/>
            </a:pPr>
            <a:r>
              <a:rPr lang="en" sz="4400"/>
              <a:t>PLEASE PROCEED TO </a:t>
            </a:r>
            <a:endParaRPr sz="4400"/>
          </a:p>
          <a:p>
            <a:pPr marL="0" lvl="0" indent="0">
              <a:spcBef>
                <a:spcPts val="0"/>
              </a:spcBef>
              <a:spcAft>
                <a:spcPts val="0"/>
              </a:spcAft>
              <a:buNone/>
            </a:pPr>
            <a:r>
              <a:rPr lang="en" sz="4400"/>
              <a:t>SESSION 1</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WELCOME TO SENIOR NIGHT</a:t>
            </a:r>
            <a:endParaRPr/>
          </a:p>
        </p:txBody>
      </p:sp>
      <p:sp>
        <p:nvSpPr>
          <p:cNvPr id="72" name="Google Shape;72;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400">
                <a:solidFill>
                  <a:srgbClr val="434343"/>
                </a:solidFill>
              </a:rPr>
              <a:t>Meet the Counselors:</a:t>
            </a:r>
            <a:endParaRPr sz="2400">
              <a:solidFill>
                <a:srgbClr val="434343"/>
              </a:solidFill>
            </a:endParaRPr>
          </a:p>
          <a:p>
            <a:pPr marL="0" lvl="0" indent="0" algn="ctr" rtl="0">
              <a:lnSpc>
                <a:spcPct val="100000"/>
              </a:lnSpc>
              <a:spcBef>
                <a:spcPts val="1600"/>
              </a:spcBef>
              <a:spcAft>
                <a:spcPts val="0"/>
              </a:spcAft>
              <a:buNone/>
            </a:pPr>
            <a:r>
              <a:rPr lang="en" sz="2400">
                <a:solidFill>
                  <a:srgbClr val="434343"/>
                </a:solidFill>
              </a:rPr>
              <a:t>Desiree Merrihew A-E</a:t>
            </a:r>
            <a:endParaRPr sz="2400">
              <a:solidFill>
                <a:srgbClr val="434343"/>
              </a:solidFill>
            </a:endParaRPr>
          </a:p>
          <a:p>
            <a:pPr marL="0" lvl="0" indent="0" algn="ctr" rtl="0">
              <a:lnSpc>
                <a:spcPct val="100000"/>
              </a:lnSpc>
              <a:spcBef>
                <a:spcPts val="1600"/>
              </a:spcBef>
              <a:spcAft>
                <a:spcPts val="0"/>
              </a:spcAft>
              <a:buNone/>
            </a:pPr>
            <a:r>
              <a:rPr lang="en" sz="2400">
                <a:solidFill>
                  <a:srgbClr val="434343"/>
                </a:solidFill>
              </a:rPr>
              <a:t>Martha Dowd F-K</a:t>
            </a:r>
            <a:endParaRPr sz="2400">
              <a:solidFill>
                <a:srgbClr val="434343"/>
              </a:solidFill>
            </a:endParaRPr>
          </a:p>
          <a:p>
            <a:pPr marL="0" lvl="0" indent="0" algn="ctr" rtl="0">
              <a:lnSpc>
                <a:spcPct val="100000"/>
              </a:lnSpc>
              <a:spcBef>
                <a:spcPts val="1600"/>
              </a:spcBef>
              <a:spcAft>
                <a:spcPts val="0"/>
              </a:spcAft>
              <a:buNone/>
            </a:pPr>
            <a:r>
              <a:rPr lang="en" sz="2400">
                <a:solidFill>
                  <a:srgbClr val="434343"/>
                </a:solidFill>
              </a:rPr>
              <a:t>Theresa Crnkovich L-Rom</a:t>
            </a:r>
            <a:endParaRPr sz="2400">
              <a:solidFill>
                <a:srgbClr val="434343"/>
              </a:solidFill>
            </a:endParaRPr>
          </a:p>
          <a:p>
            <a:pPr marL="0" lvl="0" indent="0" algn="ctr" rtl="0">
              <a:lnSpc>
                <a:spcPct val="100000"/>
              </a:lnSpc>
              <a:spcBef>
                <a:spcPts val="1600"/>
              </a:spcBef>
              <a:spcAft>
                <a:spcPts val="0"/>
              </a:spcAft>
              <a:buNone/>
            </a:pPr>
            <a:r>
              <a:rPr lang="en" sz="2400">
                <a:solidFill>
                  <a:srgbClr val="434343"/>
                </a:solidFill>
              </a:rPr>
              <a:t>Makalla Fritz Ron-Z</a:t>
            </a:r>
            <a:endParaRPr sz="2400">
              <a:solidFill>
                <a:srgbClr val="434343"/>
              </a:solidFill>
            </a:endParaRPr>
          </a:p>
          <a:p>
            <a:pPr marL="0" lvl="0" indent="0" algn="ctr">
              <a:lnSpc>
                <a:spcPct val="100000"/>
              </a:lnSpc>
              <a:spcBef>
                <a:spcPts val="1600"/>
              </a:spcBef>
              <a:spcAft>
                <a:spcPts val="1600"/>
              </a:spcAft>
              <a:buNone/>
            </a:pPr>
            <a:r>
              <a:rPr lang="en" sz="2400">
                <a:solidFill>
                  <a:srgbClr val="434343"/>
                </a:solidFill>
              </a:rPr>
              <a:t>Tracy Frevert-Secretary</a:t>
            </a:r>
            <a:endParaRPr sz="24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391350"/>
            <a:ext cx="8520600" cy="11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 FOR THIS EVENING</a:t>
            </a:r>
            <a:endParaRPr/>
          </a:p>
          <a:p>
            <a:pPr marL="0" lvl="0" indent="0" algn="l" rtl="0">
              <a:spcBef>
                <a:spcPts val="0"/>
              </a:spcBef>
              <a:spcAft>
                <a:spcPts val="0"/>
              </a:spcAft>
              <a:buNone/>
            </a:pPr>
            <a:endParaRPr/>
          </a:p>
          <a:p>
            <a:pPr marL="457200" lvl="0" indent="-419100" rtl="0">
              <a:lnSpc>
                <a:spcPct val="150000"/>
              </a:lnSpc>
              <a:spcBef>
                <a:spcPts val="0"/>
              </a:spcBef>
              <a:spcAft>
                <a:spcPts val="0"/>
              </a:spcAft>
              <a:buClr>
                <a:srgbClr val="434343"/>
              </a:buClr>
              <a:buSzPts val="3000"/>
              <a:buFont typeface="Lato"/>
              <a:buChar char="●"/>
            </a:pPr>
            <a:r>
              <a:rPr lang="en" sz="3000" b="0">
                <a:solidFill>
                  <a:srgbClr val="434343"/>
                </a:solidFill>
                <a:latin typeface="Lato"/>
                <a:ea typeface="Lato"/>
                <a:cs typeface="Lato"/>
                <a:sym typeface="Lato"/>
              </a:rPr>
              <a:t>6:00pm-6:30pm Counselor Presentation in the Auditorium</a:t>
            </a:r>
            <a:endParaRPr sz="3000" b="0">
              <a:solidFill>
                <a:srgbClr val="434343"/>
              </a:solidFill>
              <a:latin typeface="Lato"/>
              <a:ea typeface="Lato"/>
              <a:cs typeface="Lato"/>
              <a:sym typeface="Lato"/>
            </a:endParaRPr>
          </a:p>
          <a:p>
            <a:pPr marL="457200" lvl="0" indent="-419100" rtl="0">
              <a:lnSpc>
                <a:spcPct val="150000"/>
              </a:lnSpc>
              <a:spcBef>
                <a:spcPts val="0"/>
              </a:spcBef>
              <a:spcAft>
                <a:spcPts val="0"/>
              </a:spcAft>
              <a:buClr>
                <a:srgbClr val="434343"/>
              </a:buClr>
              <a:buSzPts val="3000"/>
              <a:buFont typeface="Lato"/>
              <a:buChar char="●"/>
            </a:pPr>
            <a:r>
              <a:rPr lang="en" sz="3000" b="0">
                <a:solidFill>
                  <a:srgbClr val="434343"/>
                </a:solidFill>
                <a:latin typeface="Lato"/>
                <a:ea typeface="Lato"/>
                <a:cs typeface="Lato"/>
                <a:sym typeface="Lato"/>
              </a:rPr>
              <a:t>6:35pm-7:00pm Session 1 (see handout for schools)</a:t>
            </a:r>
            <a:endParaRPr sz="3000" b="0">
              <a:solidFill>
                <a:srgbClr val="434343"/>
              </a:solidFill>
              <a:latin typeface="Lato"/>
              <a:ea typeface="Lato"/>
              <a:cs typeface="Lato"/>
              <a:sym typeface="Lato"/>
            </a:endParaRPr>
          </a:p>
          <a:p>
            <a:pPr marL="457200" lvl="0" indent="-419100" rtl="0">
              <a:lnSpc>
                <a:spcPct val="150000"/>
              </a:lnSpc>
              <a:spcBef>
                <a:spcPts val="0"/>
              </a:spcBef>
              <a:spcAft>
                <a:spcPts val="0"/>
              </a:spcAft>
              <a:buClr>
                <a:srgbClr val="434343"/>
              </a:buClr>
              <a:buSzPts val="3000"/>
              <a:buFont typeface="Lato"/>
              <a:buChar char="●"/>
            </a:pPr>
            <a:r>
              <a:rPr lang="en" sz="3000" b="0">
                <a:solidFill>
                  <a:srgbClr val="434343"/>
                </a:solidFill>
                <a:latin typeface="Lato"/>
                <a:ea typeface="Lato"/>
                <a:cs typeface="Lato"/>
                <a:sym typeface="Lato"/>
              </a:rPr>
              <a:t>7:05pm-7:30 Session 2 (repeat of session 1)</a:t>
            </a:r>
            <a:endParaRPr sz="3000" b="0">
              <a:solidFill>
                <a:srgbClr val="434343"/>
              </a:solidFill>
              <a:latin typeface="Lato"/>
              <a:ea typeface="Lato"/>
              <a:cs typeface="Lato"/>
              <a:sym typeface="Lato"/>
            </a:endParaRPr>
          </a:p>
          <a:p>
            <a:pPr marL="0" lvl="0" indent="0" algn="ctr">
              <a:spcBef>
                <a:spcPts val="1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t>What we plan to discuss:</a:t>
            </a:r>
            <a:endParaRPr sz="4000"/>
          </a:p>
        </p:txBody>
      </p:sp>
      <p:sp>
        <p:nvSpPr>
          <p:cNvPr id="83" name="Google Shape;83;p16"/>
          <p:cNvSpPr txBox="1">
            <a:spLocks noGrp="1"/>
          </p:cNvSpPr>
          <p:nvPr>
            <p:ph type="body" idx="1"/>
          </p:nvPr>
        </p:nvSpPr>
        <p:spPr>
          <a:xfrm>
            <a:off x="311700" y="1207650"/>
            <a:ext cx="8520600" cy="3361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419100" rtl="0">
              <a:lnSpc>
                <a:spcPct val="150000"/>
              </a:lnSpc>
              <a:spcBef>
                <a:spcPts val="1600"/>
              </a:spcBef>
              <a:spcAft>
                <a:spcPts val="0"/>
              </a:spcAft>
              <a:buClr>
                <a:srgbClr val="434343"/>
              </a:buClr>
              <a:buSzPts val="3000"/>
              <a:buChar char="●"/>
            </a:pPr>
            <a:r>
              <a:rPr lang="en" sz="3000">
                <a:solidFill>
                  <a:srgbClr val="434343"/>
                </a:solidFill>
              </a:rPr>
              <a:t>What you should be doing now</a:t>
            </a:r>
            <a:endParaRPr sz="3000">
              <a:solidFill>
                <a:srgbClr val="434343"/>
              </a:solidFill>
            </a:endParaRPr>
          </a:p>
          <a:p>
            <a:pPr marL="457200" lvl="0" indent="-419100" rtl="0">
              <a:lnSpc>
                <a:spcPct val="150000"/>
              </a:lnSpc>
              <a:spcBef>
                <a:spcPts val="0"/>
              </a:spcBef>
              <a:spcAft>
                <a:spcPts val="0"/>
              </a:spcAft>
              <a:buClr>
                <a:srgbClr val="434343"/>
              </a:buClr>
              <a:buSzPts val="3000"/>
              <a:buChar char="●"/>
            </a:pPr>
            <a:r>
              <a:rPr lang="en" sz="3000">
                <a:solidFill>
                  <a:srgbClr val="434343"/>
                </a:solidFill>
              </a:rPr>
              <a:t>Applying to College</a:t>
            </a:r>
            <a:endParaRPr sz="3000">
              <a:solidFill>
                <a:srgbClr val="434343"/>
              </a:solidFill>
            </a:endParaRPr>
          </a:p>
          <a:p>
            <a:pPr marL="457200" lvl="0" indent="-419100" rtl="0">
              <a:lnSpc>
                <a:spcPct val="150000"/>
              </a:lnSpc>
              <a:spcBef>
                <a:spcPts val="0"/>
              </a:spcBef>
              <a:spcAft>
                <a:spcPts val="0"/>
              </a:spcAft>
              <a:buClr>
                <a:srgbClr val="434343"/>
              </a:buClr>
              <a:buSzPts val="3000"/>
              <a:buChar char="●"/>
            </a:pPr>
            <a:r>
              <a:rPr lang="en" sz="3000">
                <a:solidFill>
                  <a:srgbClr val="434343"/>
                </a:solidFill>
              </a:rPr>
              <a:t>Financial Aid and Scholarships</a:t>
            </a:r>
            <a:endParaRPr sz="3000">
              <a:solidFill>
                <a:srgbClr val="434343"/>
              </a:solidFill>
            </a:endParaRPr>
          </a:p>
          <a:p>
            <a:pPr marL="457200" lvl="0" indent="-419100" rtl="0">
              <a:lnSpc>
                <a:spcPct val="150000"/>
              </a:lnSpc>
              <a:spcBef>
                <a:spcPts val="0"/>
              </a:spcBef>
              <a:spcAft>
                <a:spcPts val="0"/>
              </a:spcAft>
              <a:buClr>
                <a:srgbClr val="434343"/>
              </a:buClr>
              <a:buSzPts val="3000"/>
              <a:buChar char="●"/>
            </a:pPr>
            <a:r>
              <a:rPr lang="en" sz="3000">
                <a:solidFill>
                  <a:srgbClr val="434343"/>
                </a:solidFill>
              </a:rPr>
              <a:t>Next Steps</a:t>
            </a:r>
            <a:endParaRPr sz="3000">
              <a:solidFill>
                <a:srgbClr val="434343"/>
              </a:solidFill>
            </a:endParaRPr>
          </a:p>
          <a:p>
            <a:pPr marL="0" lvl="0" indent="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65500" y="228375"/>
            <a:ext cx="4045200" cy="1318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What you should be doing now:</a:t>
            </a:r>
            <a:endParaRPr/>
          </a:p>
        </p:txBody>
      </p:sp>
      <p:sp>
        <p:nvSpPr>
          <p:cNvPr id="89" name="Google Shape;89;p17"/>
          <p:cNvSpPr txBox="1">
            <a:spLocks noGrp="1"/>
          </p:cNvSpPr>
          <p:nvPr>
            <p:ph type="subTitle" idx="1"/>
          </p:nvPr>
        </p:nvSpPr>
        <p:spPr>
          <a:xfrm>
            <a:off x="265500" y="1488525"/>
            <a:ext cx="4045200" cy="3502200"/>
          </a:xfrm>
          <a:prstGeom prst="rect">
            <a:avLst/>
          </a:prstGeom>
        </p:spPr>
        <p:txBody>
          <a:bodyPr spcFirstLastPara="1" wrap="square" lIns="91425" tIns="91425" rIns="91425" bIns="91425" anchor="t" anchorCtr="0">
            <a:noAutofit/>
          </a:bodyPr>
          <a:lstStyle/>
          <a:p>
            <a:pPr marL="457200" lvl="0" indent="-361950" algn="l">
              <a:spcBef>
                <a:spcPts val="0"/>
              </a:spcBef>
              <a:spcAft>
                <a:spcPts val="0"/>
              </a:spcAft>
              <a:buClr>
                <a:srgbClr val="000000"/>
              </a:buClr>
              <a:buSzPts val="2100"/>
              <a:buAutoNum type="arabicPeriod"/>
            </a:pPr>
            <a:r>
              <a:rPr lang="en">
                <a:solidFill>
                  <a:srgbClr val="000000"/>
                </a:solidFill>
              </a:rPr>
              <a:t>Counselors have met with all seniors in class and will soon be meeting individually.</a:t>
            </a:r>
            <a:endParaRPr>
              <a:solidFill>
                <a:srgbClr val="000000"/>
              </a:solidFill>
            </a:endParaRPr>
          </a:p>
          <a:p>
            <a:pPr marL="457200" lvl="0" indent="-361950" algn="l" rtl="0">
              <a:spcBef>
                <a:spcPts val="0"/>
              </a:spcBef>
              <a:spcAft>
                <a:spcPts val="0"/>
              </a:spcAft>
              <a:buClr>
                <a:srgbClr val="000000"/>
              </a:buClr>
              <a:buSzPts val="2100"/>
              <a:buAutoNum type="arabicPeriod"/>
            </a:pPr>
            <a:r>
              <a:rPr lang="en">
                <a:solidFill>
                  <a:srgbClr val="000000"/>
                </a:solidFill>
              </a:rPr>
              <a:t>Seniors should be accessing Naviance on a regular basis.</a:t>
            </a:r>
            <a:endParaRPr>
              <a:solidFill>
                <a:srgbClr val="000000"/>
              </a:solidFill>
            </a:endParaRPr>
          </a:p>
          <a:p>
            <a:pPr marL="457200" lvl="0" indent="-361950" algn="l">
              <a:spcBef>
                <a:spcPts val="0"/>
              </a:spcBef>
              <a:spcAft>
                <a:spcPts val="0"/>
              </a:spcAft>
              <a:buClr>
                <a:srgbClr val="000000"/>
              </a:buClr>
              <a:buSzPts val="2100"/>
              <a:buAutoNum type="arabicPeriod"/>
            </a:pPr>
            <a:r>
              <a:rPr lang="en">
                <a:solidFill>
                  <a:srgbClr val="000000"/>
                </a:solidFill>
              </a:rPr>
              <a:t>Transcripts and senior interview sheets will be mailed home to review.</a:t>
            </a:r>
            <a:endParaRPr>
              <a:solidFill>
                <a:srgbClr val="000000"/>
              </a:solidFill>
            </a:endParaRPr>
          </a:p>
        </p:txBody>
      </p:sp>
      <p:sp>
        <p:nvSpPr>
          <p:cNvPr id="90" name="Google Shape;90;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91" name="Google Shape;91;p17"/>
          <p:cNvPicPr preferRelativeResize="0"/>
          <p:nvPr/>
        </p:nvPicPr>
        <p:blipFill rotWithShape="1">
          <a:blip r:embed="rId3">
            <a:alphaModFix/>
          </a:blip>
          <a:srcRect l="24817" t="21873" r="24231" b="8333"/>
          <a:stretch/>
        </p:blipFill>
        <p:spPr>
          <a:xfrm>
            <a:off x="4755750" y="296694"/>
            <a:ext cx="4204500" cy="455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265500" y="184750"/>
            <a:ext cx="4045200" cy="1289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What you should be doing now:</a:t>
            </a:r>
            <a:endParaRPr sz="3600"/>
          </a:p>
        </p:txBody>
      </p:sp>
      <p:sp>
        <p:nvSpPr>
          <p:cNvPr id="97" name="Google Shape;97;p18"/>
          <p:cNvSpPr txBox="1">
            <a:spLocks noGrp="1"/>
          </p:cNvSpPr>
          <p:nvPr>
            <p:ph type="subTitle" idx="1"/>
          </p:nvPr>
        </p:nvSpPr>
        <p:spPr>
          <a:xfrm>
            <a:off x="265500" y="1473850"/>
            <a:ext cx="4045200" cy="3443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Create or narrow down your college list to 3 or 4</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Complete online college applications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Send transcripts after you have applied</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Send official ACT/SAT scores to colleges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Sign up for additional ACT/SAT tests through December for scholarship consideration</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Complete the FAFSA starting October 1, 2018</a:t>
            </a:r>
            <a:endParaRPr sz="1600">
              <a:solidFill>
                <a:srgbClr val="000000"/>
              </a:solidFill>
            </a:endParaRPr>
          </a:p>
          <a:p>
            <a:pPr marL="457200" lvl="0" indent="-330200" algn="l">
              <a:spcBef>
                <a:spcPts val="0"/>
              </a:spcBef>
              <a:spcAft>
                <a:spcPts val="0"/>
              </a:spcAft>
              <a:buClr>
                <a:srgbClr val="000000"/>
              </a:buClr>
              <a:buSzPts val="1600"/>
              <a:buChar char="●"/>
            </a:pPr>
            <a:r>
              <a:rPr lang="en" sz="1600">
                <a:solidFill>
                  <a:srgbClr val="000000"/>
                </a:solidFill>
              </a:rPr>
              <a:t>Apply for scholarships</a:t>
            </a:r>
            <a:endParaRPr sz="1600">
              <a:solidFill>
                <a:srgbClr val="000000"/>
              </a:solidFill>
            </a:endParaRPr>
          </a:p>
        </p:txBody>
      </p:sp>
      <p:sp>
        <p:nvSpPr>
          <p:cNvPr id="98" name="Google Shape;98;p18"/>
          <p:cNvSpPr txBox="1">
            <a:spLocks noGrp="1"/>
          </p:cNvSpPr>
          <p:nvPr>
            <p:ph type="body" idx="2"/>
          </p:nvPr>
        </p:nvSpPr>
        <p:spPr>
          <a:xfrm>
            <a:off x="4939500" y="377725"/>
            <a:ext cx="3837000" cy="4539900"/>
          </a:xfrm>
          <a:prstGeom prst="rect">
            <a:avLst/>
          </a:prstGeom>
        </p:spPr>
        <p:txBody>
          <a:bodyPr spcFirstLastPara="1" wrap="square" lIns="91425" tIns="91425" rIns="91425" bIns="91425" anchor="ctr" anchorCtr="0">
            <a:noAutofit/>
          </a:bodyPr>
          <a:lstStyle/>
          <a:p>
            <a:pPr marL="457200" lvl="0" indent="-368300" rtl="0">
              <a:lnSpc>
                <a:spcPct val="115000"/>
              </a:lnSpc>
              <a:spcBef>
                <a:spcPts val="0"/>
              </a:spcBef>
              <a:spcAft>
                <a:spcPts val="0"/>
              </a:spcAft>
              <a:buSzPts val="2200"/>
              <a:buChar char="●"/>
            </a:pPr>
            <a:r>
              <a:rPr lang="en" sz="2200"/>
              <a:t>To narrow down your choices you can use Naviance’s college search</a:t>
            </a:r>
            <a:endParaRPr sz="2200"/>
          </a:p>
          <a:p>
            <a:pPr marL="457200" lvl="0" indent="-368300" rtl="0">
              <a:lnSpc>
                <a:spcPct val="115000"/>
              </a:lnSpc>
              <a:spcBef>
                <a:spcPts val="0"/>
              </a:spcBef>
              <a:spcAft>
                <a:spcPts val="0"/>
              </a:spcAft>
              <a:buSzPts val="2200"/>
              <a:buChar char="●"/>
            </a:pPr>
            <a:r>
              <a:rPr lang="en" sz="2200"/>
              <a:t>There are special events to attend like college fairs</a:t>
            </a:r>
            <a:endParaRPr sz="2200"/>
          </a:p>
          <a:p>
            <a:pPr marL="457200" lvl="0" indent="-368300" rtl="0">
              <a:lnSpc>
                <a:spcPct val="115000"/>
              </a:lnSpc>
              <a:spcBef>
                <a:spcPts val="0"/>
              </a:spcBef>
              <a:spcAft>
                <a:spcPts val="0"/>
              </a:spcAft>
              <a:buSzPts val="2200"/>
              <a:buChar char="●"/>
            </a:pPr>
            <a:r>
              <a:rPr lang="en" sz="2200"/>
              <a:t>College reps visit Elkhorn and students can visit them here</a:t>
            </a:r>
            <a:endParaRPr sz="2200"/>
          </a:p>
          <a:p>
            <a:pPr marL="457200" lvl="0" indent="-368300" rtl="0">
              <a:lnSpc>
                <a:spcPct val="115000"/>
              </a:lnSpc>
              <a:spcBef>
                <a:spcPts val="0"/>
              </a:spcBef>
              <a:spcAft>
                <a:spcPts val="0"/>
              </a:spcAft>
              <a:buSzPts val="2200"/>
              <a:buChar char="●"/>
            </a:pPr>
            <a:r>
              <a:rPr lang="en" sz="2200"/>
              <a:t>Visit college campuses</a:t>
            </a:r>
            <a:endParaRPr sz="2200"/>
          </a:p>
          <a:p>
            <a:pPr marL="0" lvl="0" indent="0">
              <a:spcBef>
                <a:spcPts val="1600"/>
              </a:spcBef>
              <a:spcAft>
                <a:spcPts val="1600"/>
              </a:spcAft>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0">
              <a:lnSpc>
                <a:spcPct val="150000"/>
              </a:lnSpc>
              <a:spcBef>
                <a:spcPts val="0"/>
              </a:spcBef>
              <a:spcAft>
                <a:spcPts val="0"/>
              </a:spcAft>
              <a:buNone/>
            </a:pPr>
            <a:r>
              <a:rPr lang="en" sz="3000">
                <a:latin typeface="Playfair Display"/>
                <a:ea typeface="Playfair Display"/>
                <a:cs typeface="Playfair Display"/>
                <a:sym typeface="Playfair Display"/>
              </a:rPr>
              <a:t>How to choose a college &amp; find the right fit:</a:t>
            </a:r>
            <a:endParaRPr sz="3000">
              <a:latin typeface="Playfair Display"/>
              <a:ea typeface="Playfair Display"/>
              <a:cs typeface="Playfair Display"/>
              <a:sym typeface="Playfair Display"/>
            </a:endParaRPr>
          </a:p>
          <a:p>
            <a:pPr marL="457200" lvl="0" indent="-368300" algn="l" rtl="0">
              <a:lnSpc>
                <a:spcPct val="150000"/>
              </a:lnSpc>
              <a:spcBef>
                <a:spcPts val="0"/>
              </a:spcBef>
              <a:spcAft>
                <a:spcPts val="0"/>
              </a:spcAft>
              <a:buSzPts val="2200"/>
              <a:buChar char="●"/>
            </a:pPr>
            <a:r>
              <a:rPr lang="en" sz="2200"/>
              <a:t>Fit is about the right school not the best school</a:t>
            </a:r>
            <a:endParaRPr sz="2200"/>
          </a:p>
          <a:p>
            <a:pPr marL="457200" lvl="0" indent="-368300" algn="l" rtl="0">
              <a:lnSpc>
                <a:spcPct val="150000"/>
              </a:lnSpc>
              <a:spcBef>
                <a:spcPts val="0"/>
              </a:spcBef>
              <a:spcAft>
                <a:spcPts val="0"/>
              </a:spcAft>
              <a:buSzPts val="2200"/>
              <a:buChar char="●"/>
            </a:pPr>
            <a:r>
              <a:rPr lang="en" sz="2200"/>
              <a:t>Fit will vary from student to student</a:t>
            </a:r>
            <a:endParaRPr sz="2200"/>
          </a:p>
          <a:p>
            <a:pPr marL="457200" lvl="0" indent="-368300" algn="l" rtl="0">
              <a:lnSpc>
                <a:spcPct val="150000"/>
              </a:lnSpc>
              <a:spcBef>
                <a:spcPts val="0"/>
              </a:spcBef>
              <a:spcAft>
                <a:spcPts val="0"/>
              </a:spcAft>
              <a:buSzPts val="2200"/>
              <a:buChar char="●"/>
            </a:pPr>
            <a:r>
              <a:rPr lang="en" sz="2200"/>
              <a:t>Consider academic, social, emotional, personal and financial factors</a:t>
            </a:r>
            <a:endParaRPr sz="2200"/>
          </a:p>
          <a:p>
            <a:pPr marL="457200" lvl="0" indent="-368300" algn="l" rtl="0">
              <a:lnSpc>
                <a:spcPct val="150000"/>
              </a:lnSpc>
              <a:spcBef>
                <a:spcPts val="0"/>
              </a:spcBef>
              <a:spcAft>
                <a:spcPts val="0"/>
              </a:spcAft>
              <a:buSzPts val="2200"/>
              <a:buChar char="●"/>
            </a:pPr>
            <a:r>
              <a:rPr lang="en" sz="2200"/>
              <a:t>There is more than one college that is the right fit</a:t>
            </a:r>
            <a:endParaRPr sz="2200"/>
          </a:p>
          <a:p>
            <a:pPr marL="457200" lvl="0" indent="-368300" algn="l" rtl="0">
              <a:lnSpc>
                <a:spcPct val="150000"/>
              </a:lnSpc>
              <a:spcBef>
                <a:spcPts val="0"/>
              </a:spcBef>
              <a:spcAft>
                <a:spcPts val="0"/>
              </a:spcAft>
              <a:buSzPts val="2200"/>
              <a:buChar char="●"/>
            </a:pPr>
            <a:r>
              <a:rPr lang="en" sz="2200"/>
              <a:t>Everyone has a unique post secondary plan</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509550" y="0"/>
            <a:ext cx="8124900" cy="4810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a:latin typeface="Playfair Display"/>
                <a:ea typeface="Playfair Display"/>
                <a:cs typeface="Playfair Display"/>
                <a:sym typeface="Playfair Display"/>
              </a:rPr>
              <a:t>Choosing the right college:</a:t>
            </a:r>
            <a:endParaRPr sz="4000">
              <a:latin typeface="Playfair Display"/>
              <a:ea typeface="Playfair Display"/>
              <a:cs typeface="Playfair Display"/>
              <a:sym typeface="Playfair Display"/>
            </a:endParaRPr>
          </a:p>
          <a:p>
            <a:pPr marL="0" lvl="0" indent="0">
              <a:spcBef>
                <a:spcPts val="0"/>
              </a:spcBef>
              <a:spcAft>
                <a:spcPts val="0"/>
              </a:spcAft>
              <a:buNone/>
            </a:pPr>
            <a:endParaRPr sz="4000"/>
          </a:p>
          <a:p>
            <a:pPr marL="457200" lvl="0" indent="-419100" algn="l" rtl="0">
              <a:spcBef>
                <a:spcPts val="0"/>
              </a:spcBef>
              <a:spcAft>
                <a:spcPts val="0"/>
              </a:spcAft>
              <a:buSzPts val="3000"/>
              <a:buChar char="●"/>
            </a:pPr>
            <a:r>
              <a:rPr lang="en" sz="3000"/>
              <a:t>Academics</a:t>
            </a:r>
            <a:endParaRPr sz="3000"/>
          </a:p>
          <a:p>
            <a:pPr marL="457200" lvl="0" indent="-419100" algn="l" rtl="0">
              <a:spcBef>
                <a:spcPts val="0"/>
              </a:spcBef>
              <a:spcAft>
                <a:spcPts val="0"/>
              </a:spcAft>
              <a:buSzPts val="3000"/>
              <a:buChar char="●"/>
            </a:pPr>
            <a:r>
              <a:rPr lang="en" sz="3000"/>
              <a:t>Location</a:t>
            </a:r>
            <a:endParaRPr sz="3000"/>
          </a:p>
          <a:p>
            <a:pPr marL="457200" lvl="0" indent="-419100" algn="l" rtl="0">
              <a:spcBef>
                <a:spcPts val="0"/>
              </a:spcBef>
              <a:spcAft>
                <a:spcPts val="0"/>
              </a:spcAft>
              <a:buClr>
                <a:srgbClr val="F3F3F3"/>
              </a:buClr>
              <a:buSzPts val="3000"/>
              <a:buChar char="●"/>
            </a:pPr>
            <a:r>
              <a:rPr lang="en" sz="3000">
                <a:solidFill>
                  <a:srgbClr val="F3F3F3"/>
                </a:solidFill>
              </a:rPr>
              <a:t>Cost</a:t>
            </a:r>
            <a:endParaRPr sz="3000">
              <a:solidFill>
                <a:srgbClr val="F3F3F3"/>
              </a:solidFill>
            </a:endParaRPr>
          </a:p>
          <a:p>
            <a:pPr marL="457200" lvl="0" indent="-419100" algn="l" rtl="0">
              <a:spcBef>
                <a:spcPts val="0"/>
              </a:spcBef>
              <a:spcAft>
                <a:spcPts val="0"/>
              </a:spcAft>
              <a:buClr>
                <a:srgbClr val="F3F3F3"/>
              </a:buClr>
              <a:buSzPts val="3000"/>
              <a:buChar char="●"/>
            </a:pPr>
            <a:r>
              <a:rPr lang="en" sz="3000">
                <a:solidFill>
                  <a:srgbClr val="F3F3F3"/>
                </a:solidFill>
              </a:rPr>
              <a:t>Admission Requirements</a:t>
            </a:r>
            <a:endParaRPr sz="3000">
              <a:solidFill>
                <a:srgbClr val="F3F3F3"/>
              </a:solidFill>
            </a:endParaRPr>
          </a:p>
          <a:p>
            <a:pPr marL="457200" lvl="0" indent="-419100" algn="l" rtl="0">
              <a:spcBef>
                <a:spcPts val="0"/>
              </a:spcBef>
              <a:spcAft>
                <a:spcPts val="0"/>
              </a:spcAft>
              <a:buClr>
                <a:srgbClr val="F3F3F3"/>
              </a:buClr>
              <a:buSzPts val="3000"/>
              <a:buChar char="●"/>
            </a:pPr>
            <a:r>
              <a:rPr lang="en" sz="3000">
                <a:solidFill>
                  <a:srgbClr val="F3F3F3"/>
                </a:solidFill>
              </a:rPr>
              <a:t>Personal Factors</a:t>
            </a:r>
            <a:endParaRPr sz="3000">
              <a:solidFill>
                <a:srgbClr val="F3F3F3"/>
              </a:solidFill>
            </a:endParaRPr>
          </a:p>
          <a:p>
            <a:pPr marL="457200" lvl="0" indent="-419100" algn="l">
              <a:spcBef>
                <a:spcPts val="0"/>
              </a:spcBef>
              <a:spcAft>
                <a:spcPts val="0"/>
              </a:spcAft>
              <a:buClr>
                <a:srgbClr val="F3F3F3"/>
              </a:buClr>
              <a:buSzPts val="3000"/>
              <a:buChar char="●"/>
            </a:pPr>
            <a:r>
              <a:rPr lang="en" sz="3000">
                <a:solidFill>
                  <a:srgbClr val="F3F3F3"/>
                </a:solidFill>
              </a:rPr>
              <a:t>Size</a:t>
            </a:r>
            <a:endParaRPr sz="3000">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Playfair Display"/>
                <a:ea typeface="Playfair Display"/>
                <a:cs typeface="Playfair Display"/>
                <a:sym typeface="Playfair Display"/>
              </a:rPr>
              <a:t>Important Things to Remember!</a:t>
            </a:r>
            <a:endParaRPr sz="3600">
              <a:latin typeface="Playfair Display"/>
              <a:ea typeface="Playfair Display"/>
              <a:cs typeface="Playfair Display"/>
              <a:sym typeface="Playfair Display"/>
            </a:endParaRPr>
          </a:p>
          <a:p>
            <a:pPr marL="0" lvl="0" indent="0" algn="l">
              <a:spcBef>
                <a:spcPts val="0"/>
              </a:spcBef>
              <a:spcAft>
                <a:spcPts val="0"/>
              </a:spcAft>
              <a:buNone/>
            </a:pPr>
            <a:endParaRPr>
              <a:latin typeface="Playfair Display"/>
              <a:ea typeface="Playfair Display"/>
              <a:cs typeface="Playfair Display"/>
              <a:sym typeface="Playfair Display"/>
            </a:endParaRPr>
          </a:p>
          <a:p>
            <a:pPr marL="457200" lvl="0" indent="-419100" algn="l" rtl="0">
              <a:lnSpc>
                <a:spcPct val="150000"/>
              </a:lnSpc>
              <a:spcBef>
                <a:spcPts val="0"/>
              </a:spcBef>
              <a:spcAft>
                <a:spcPts val="0"/>
              </a:spcAft>
              <a:buSzPts val="3000"/>
              <a:buChar char="●"/>
            </a:pPr>
            <a:r>
              <a:rPr lang="en" sz="3000" u="sng"/>
              <a:t>Parents/Guardian</a:t>
            </a:r>
            <a:r>
              <a:rPr lang="en" sz="3000"/>
              <a:t>-your child will remember how you supported them</a:t>
            </a:r>
            <a:endParaRPr sz="3000"/>
          </a:p>
          <a:p>
            <a:pPr marL="457200" lvl="0" indent="-419100" algn="l" rtl="0">
              <a:lnSpc>
                <a:spcPct val="150000"/>
              </a:lnSpc>
              <a:spcBef>
                <a:spcPts val="0"/>
              </a:spcBef>
              <a:spcAft>
                <a:spcPts val="0"/>
              </a:spcAft>
              <a:buSzPts val="3000"/>
              <a:buChar char="●"/>
            </a:pPr>
            <a:r>
              <a:rPr lang="en" sz="3000" u="sng"/>
              <a:t>Students</a:t>
            </a:r>
            <a:r>
              <a:rPr lang="en" sz="3000"/>
              <a:t>-This is difficult for your parents, be patient</a:t>
            </a:r>
            <a:endParaRPr sz="3000"/>
          </a:p>
          <a:p>
            <a:pPr marL="457200" lvl="0" indent="-419100" algn="l">
              <a:lnSpc>
                <a:spcPct val="150000"/>
              </a:lnSpc>
              <a:spcBef>
                <a:spcPts val="0"/>
              </a:spcBef>
              <a:spcAft>
                <a:spcPts val="0"/>
              </a:spcAft>
              <a:buSzPts val="3000"/>
              <a:buChar char="●"/>
            </a:pPr>
            <a:r>
              <a:rPr lang="en" sz="3000" u="sng"/>
              <a:t>Both</a:t>
            </a:r>
            <a:r>
              <a:rPr lang="en" sz="3000"/>
              <a:t>-try to focus less on rankings and prestige and more on the best environment for your student’s growth</a:t>
            </a:r>
            <a:endParaRPr sz="30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On-screen Show (16:9)</PresentationFormat>
  <Paragraphs>113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PT Sans Narrow</vt:lpstr>
      <vt:lpstr>Lato</vt:lpstr>
      <vt:lpstr>Playfair Display</vt:lpstr>
      <vt:lpstr>Open Sans</vt:lpstr>
      <vt:lpstr>Arial</vt:lpstr>
      <vt:lpstr>Tropic</vt:lpstr>
      <vt:lpstr>ELKHORN HIGH SENIOR COLLEGE PLANNING NIGHT</vt:lpstr>
      <vt:lpstr>WELCOME TO SENIOR NIGHT</vt:lpstr>
      <vt:lpstr>AGENDA FOR THIS EVENING  6:00pm-6:30pm Counselor Presentation in the Auditorium 6:35pm-7:00pm Session 1 (see handout for schools) 7:05pm-7:30 Session 2 (repeat of session 1) </vt:lpstr>
      <vt:lpstr>What we plan to discuss:</vt:lpstr>
      <vt:lpstr>What you should be doing now:</vt:lpstr>
      <vt:lpstr>What you should be doing now:</vt:lpstr>
      <vt:lpstr>How to choose a college &amp; find the right fit: Fit is about the right school not the best school Fit will vary from student to student Consider academic, social, emotional, personal and financial factors There is more than one college that is the right fit Everyone has a unique post secondary plan</vt:lpstr>
      <vt:lpstr>Choosing the right college:  Academics Location Cost Admission Requirements Personal Factors Size</vt:lpstr>
      <vt:lpstr>Important Things to Remember!  Parents/Guardian-your child will remember how you supported them Students-This is difficult for your parents, be patient Both-try to focus less on rankings and prestige and more on the best environment for your student’s growth</vt:lpstr>
      <vt:lpstr>College Visits</vt:lpstr>
      <vt:lpstr>Applying to College</vt:lpstr>
      <vt:lpstr>ACT/SAT Scores</vt:lpstr>
      <vt:lpstr>Sending Transcripts</vt:lpstr>
      <vt:lpstr>Military</vt:lpstr>
      <vt:lpstr>Paying for College</vt:lpstr>
      <vt:lpstr>FAFSA-Free Application for Federal Student Aid</vt:lpstr>
      <vt:lpstr>Scholarships</vt:lpstr>
      <vt:lpstr>Athletics</vt:lpstr>
      <vt:lpstr>THANK YOU! PLEASE PROCEED TO  SESSION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ELKHORN HIGH SENIOR COLLEGE PLANNING NIGHT</dc:title>
  <dc:creator>Merrihew, Desiree K.</dc:creator>
  <cp:lastModifiedBy>Merrihew, Desiree K.</cp:lastModifiedBy>
  <cp:revision>1</cp:revision>
  <dcterms:modified xsi:type="dcterms:W3CDTF">2018-09-07T15:53:54Z</dcterms:modified>
</cp:coreProperties>
</file>